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embeddedFontLst>
    <p:embeddedFont>
      <p:font typeface="Raleway"/>
      <p:regular r:id="rId27"/>
      <p:bold r:id="rId28"/>
      <p:italic r:id="rId29"/>
      <p:boldItalic r:id="rId30"/>
    </p:embeddedFont>
    <p:embeddedFont>
      <p:font typeface="Lato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Raleway-bold.fntdata"/><Relationship Id="rId27" Type="http://schemas.openxmlformats.org/officeDocument/2006/relationships/font" Target="fonts/Raleway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aleway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Lato-regular.fntdata"/><Relationship Id="rId30" Type="http://schemas.openxmlformats.org/officeDocument/2006/relationships/font" Target="fonts/Raleway-boldItalic.fntdata"/><Relationship Id="rId11" Type="http://schemas.openxmlformats.org/officeDocument/2006/relationships/slide" Target="slides/slide6.xml"/><Relationship Id="rId33" Type="http://schemas.openxmlformats.org/officeDocument/2006/relationships/font" Target="fonts/Lato-italic.fntdata"/><Relationship Id="rId10" Type="http://schemas.openxmlformats.org/officeDocument/2006/relationships/slide" Target="slides/slide5.xml"/><Relationship Id="rId32" Type="http://schemas.openxmlformats.org/officeDocument/2006/relationships/font" Target="fonts/Lat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34" Type="http://schemas.openxmlformats.org/officeDocument/2006/relationships/font" Target="fonts/Lato-bold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27a1ef3bd6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127a1ef3bd6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This is a Pear Deck Web Slide.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 To edit the type of question, go back to the "Ask Students a Question" in the Pear Deck sidebar.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27a1ef3bd6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127a1ef3bd6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This is a Pear Deck Text Slide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To edit the type of question, go back to the "Ask Students a Question" in the Pear Deck sidebar.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27a1ef3bd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127a1ef3bd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This is a Pear Deck Text Slide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To edit the type of question, go back to the "Ask Students a Question" in the Pear Deck sidebar.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27a1ef3bd6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127a1ef3bd6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27b365cbc1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127b365cbc1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27b365cbc1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127b365cbc1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27b365cbc1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127b365cbc1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27b365cbc1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127b365cbc1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This is a Pear Deck Text Slide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To edit the type of question, go back to the "Ask Students a Question" in the Pear Deck sidebar.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27b365cbc1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127b365cbc1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This is a Pear Deck Text Slide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To edit the type of question, go back to the "Ask Students a Question" in the Pear Deck sidebar.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127a1ef3bd6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127a1ef3bd6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1b7af58fd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1b7af58fd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This is a Pear Deck Text Slide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To edit the type of question, go back to the "Ask Students a Question" in the Pear Deck sidebar.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27a1ef3bd6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27a1ef3bd6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27a1ef3bd6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27a1ef3bd6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1b7af58fd3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1b7af58fd3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1b7af58fd3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1b7af58fd3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1b7af58fd3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1b7af58fd3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27a1ef3bd6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27a1ef3bd6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1b7af58fd3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1b7af58fd3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1b7af58fd3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11b7af58fd3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27a1ef3bd6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27a1ef3bd6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3" name="Google Shape;63;p11"/>
          <p:cNvSpPr txBox="1"/>
          <p:nvPr>
            <p:ph hasCustomPrompt="1"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3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" name="Google Shape;25;p4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" name="Google Shape;32;p5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7"/>
          <p:cNvSpPr txBox="1"/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6" name="Google Shape;46;p8"/>
          <p:cNvSpPr txBox="1"/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1" name="Google Shape;51;p9"/>
          <p:cNvSpPr txBox="1"/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9"/>
          <p:cNvSpPr txBox="1"/>
          <p:nvPr>
            <p:ph idx="1" type="subTitle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3" name="Google Shape;5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9" name="Google Shape;59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wiss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dontchangethislink.peardeckmagic.zone?eyJ0eXBlIjoiZ29vZ2xlLXNsaWRlcy1hZGRvbi1yZXNwb25zZS1mb290ZXIiLCJsYXN0RWRpdGVkQnkiOiIxMTUzODk3ODMyMDY4OTg4ODgxODQiLCJwcmVzZW50YXRpb25JZCI6IjFnZlQzTWNXcUJITC1vQWhxOGRJWmQ3RWtPWjg0QmpsVU1CQWFXVTRBQ0djIiwiY29udGVudElkIjoiY3VzdG9tLXJlc3BvbnNlLWVtYmVkZGVkV2Vic2l0ZSIsInNsaWRlSWQiOiJnMTI3YTFlZjNiZDZfMF8zMSIsImNvbnRlbnRJbnN0YW5jZUlkIjoiMWdmVDNNY1dxQkhMLW9BaHE4ZElaZDdFa09aODRCamxVTUJBYVdVNEFDR2MvYzY2NGU0MWQtMzA3Yy00NTgwLTk4YTktODk1MmE4ZWYzZTViIn0=pearId=magic-pear-metadata-identifier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dontchangethislink.peardeckmagic.zone?eyJ0eXBlIjoiZ29vZ2xlLXNsaWRlcy1hZGRvbi1yZXNwb25zZS1mb290ZXIiLCJsYXN0RWRpdGVkQnkiOiIxMTUzODk3ODMyMDY4OTg4ODgxODQiLCJwcmVzZW50YXRpb25JZCI6IjFnZlQzTWNXcUJITC1vQWhxOGRJWmQ3RWtPWjg0QmpsVU1CQWFXVTRBQ0djIiwiY29udGVudElkIjoiY3VzdG9tLXJlc3BvbnNlLWZyZWVSZXNwb25zZS10ZXh0Iiwic2xpZGVJZCI6ImcxMjdhMWVmM2JkNl8wXzM1IiwiY29udGVudEluc3RhbmNlSWQiOiIxZ2ZUM01jV3FCSEwtb0FocThkSVpkN0VrT1o4NEJqbFVNQkFhV1U0QUNHYy8xMDE2NjhmNS04Njc0LTQ2ZGUtYWVjMy1iMGI1ZTY3Njg5NzEifQ==pearId=magic-pear-metadata-identifier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dontchangethislink.peardeckmagic.zone?eyJ0eXBlIjoiZ29vZ2xlLXNsaWRlcy1hZGRvbi1yZXNwb25zZS1mb290ZXIiLCJsYXN0RWRpdGVkQnkiOiIxMTUzODk3ODMyMDY4OTg4ODgxODQiLCJwcmVzZW50YXRpb25JZCI6IjFnZlQzTWNXcUJITC1vQWhxOGRJWmQ3RWtPWjg0QmpsVU1CQWFXVTRBQ0djIiwiY29udGVudElkIjoiY3VzdG9tLXJlc3BvbnNlLWZyZWVSZXNwb25zZS10ZXh0Iiwic2xpZGVJZCI6ImcxMjdhMWVmM2JkNl8wXzciLCJjb250ZW50SW5zdGFuY2VJZCI6IjFnZlQzTWNXcUJITC1vQWhxOGRJWmQ3RWtPWjg0QmpsVU1CQWFXVTRBQ0djL2I0ZGE0MDQzLTU1NzMtNGVmMy1hODJiLTA2N2EwM2M2ODQyNSJ9pearId=magic-pear-metadata-identifier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Relationship Id="rId4" Type="http://schemas.openxmlformats.org/officeDocument/2006/relationships/hyperlink" Target="http://dontchangethislink.peardeckmagic.zone?eyJ0eXBlIjoiZnJlZVJlc3BvbnNlLXRleHQiLCJkcmFnZ2FibGVzIjpbeyJpZCI6ImRyYWdnYWJsZTAiLCJ0eXBlIjoiaWNvbiIsImljb24iOnsiaWQiOiJkZWZhdWx0LWNpcmNsZSJ9LCJjb2xvciI6IiNENTFEMjgifV0sImRyYWdnYWJsZVNpemUiOjEyLjU1LCJlbWJlZGRhYmxlVXJsIjoiaHR0cHM6Ly8iLCJhbnN3ZXJzIjpbXX0=pearId=magic-pear-shape-identifier" TargetMode="External"/><Relationship Id="rId5" Type="http://schemas.openxmlformats.org/officeDocument/2006/relationships/image" Target="../media/image4.png"/><Relationship Id="rId6" Type="http://schemas.openxmlformats.org/officeDocument/2006/relationships/hyperlink" Target="http://dontchangethislink.peardeckmagic.zone?eyJ0eXBlIjoiZ29vZ2xlLXNsaWRlcy1hZGRvbi1yZXNwb25zZS1mb290ZXIiLCJsYXN0RWRpdGVkQnkiOiIxMTUzODk3ODMyMDY4OTg4ODgxODQiLCJwcmVzZW50YXRpb25JZCI6IjFnZlQzTWNXcUJITC1vQWhxOGRJWmQ3RWtPWjg0QmpsVU1CQWFXVTRBQ0djIiwiY29udGVudElkIjoiY3VzdG9tLXJlc3BvbnNlLWZyZWVSZXNwb25zZS10ZXh0Iiwic2xpZGVJZCI6ImcxMjdiMzY1Y2JjMV8wXzIzIiwiY29udGVudEluc3RhbmNlSWQiOiIxZ2ZUM01jV3FCSEwtb0FocThkSVpkN0VrT1o4NEJqbFVNQkFhV1U0QUNHYy8wMDc5NjFiMi0wMzQ2LTRlMDItODljOS1mYzI0NDA3ODhkOWUifQ==pearId=magic-pear-metadata-identifier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6.png"/><Relationship Id="rId4" Type="http://schemas.openxmlformats.org/officeDocument/2006/relationships/hyperlink" Target="http://dontchangethislink.peardeckmagic.zone?eyJ0eXBlIjoiZnJlZVJlc3BvbnNlLXRleHQiLCJkcmFnZ2FibGVzIjpbeyJpZCI6ImRyYWdnYWJsZTAiLCJ0eXBlIjoiaWNvbiIsImljb24iOnsiaWQiOiJkZWZhdWx0LWNpcmNsZSJ9LCJjb2xvciI6IiNENTFEMjgifV0sImRyYWdnYWJsZVNpemUiOjEyLjU1LCJlbWJlZGRhYmxlVXJsIjoiaHR0cHM6Ly8iLCJhbnN3ZXJzIjpbXX0=pearId=magic-pear-shape-identifier" TargetMode="External"/><Relationship Id="rId5" Type="http://schemas.openxmlformats.org/officeDocument/2006/relationships/image" Target="../media/image4.png"/><Relationship Id="rId6" Type="http://schemas.openxmlformats.org/officeDocument/2006/relationships/hyperlink" Target="http://dontchangethislink.peardeckmagic.zone?eyJ0eXBlIjoiZ29vZ2xlLXNsaWRlcy1hZGRvbi1yZXNwb25zZS1mb290ZXIiLCJsYXN0RWRpdGVkQnkiOiIxMTUzODk3ODMyMDY4OTg4ODgxODQiLCJwcmVzZW50YXRpb25JZCI6IjFnZlQzTWNXcUJITC1vQWhxOGRJWmQ3RWtPWjg0QmpsVU1CQWFXVTRBQ0djIiwiY29udGVudElkIjoiY3VzdG9tLXJlc3BvbnNlLWZyZWVSZXNwb25zZS10ZXh0Iiwic2xpZGVJZCI6ImcxMjdiMzY1Y2JjMV8wXzI4IiwiY29udGVudEluc3RhbmNlSWQiOiIxZ2ZUM01jV3FCSEwtb0FocThkSVpkN0VrT1o4NEJqbFVNQkFhV1U0QUNHYy85NTU0MDdhOS00NjA3LTQyNDQtYmQ4My0xYmE0MGI3MTAyMDAifQ==pearId=magic-pear-metadata-identifier" TargetMode="Externa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dontchangethislink.peardeckmagic.zone?eyJ0eXBlIjoiZ29vZ2xlLXNsaWRlcy1hZGRvbi1yZXNwb25zZS1mb290ZXIiLCJsYXN0RWRpdGVkQnkiOiIxMTUzODk3ODMyMDY4OTg4ODgxODQiLCJwcmVzZW50YXRpb25JZCI6IjFnZlQzTWNXcUJITC1vQWhxOGRJWmQ3RWtPWjg0QmpsVU1CQWFXVTRBQ0djIiwiY29udGVudElkIjoiY3VzdG9tLXJlc3BvbnNlLWZyZWVSZXNwb25zZS10ZXh0Iiwic2xpZGVJZCI6ImcxMWI3YWY1OGZkM18wXzAiLCJjb250ZW50SW5zdGFuY2VJZCI6IjFnZlQzTWNXcUJITC1vQWhxOGRJWmQ3RWtPWjg0QmpsVU1CQWFXVTRBQ0djL2UxM2MxMTczLWFjN2UtNDkxZC1iOWU3LWVkYWQ0MTBiZDdjZCJ9pearId=magic-pear-metadata-identifier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Relationship Id="rId3" Type="http://schemas.openxmlformats.org/officeDocument/2006/relationships/hyperlink" Target="https://blogs.scientificamerican.com/science-sushi/httpblogsscientificamericancomscience-sushi20110718mythbusting-101-organic-farming-conventional-agriculture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 to Pesticides</a:t>
            </a:r>
            <a:endParaRPr/>
          </a:p>
        </p:txBody>
      </p:sp>
      <p:sp>
        <p:nvSpPr>
          <p:cNvPr id="73" name="Google Shape;73;p13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Marion Local High School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Matt Elsass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2"/>
          <p:cNvSpPr txBox="1"/>
          <p:nvPr>
            <p:ph idx="1" type="body"/>
          </p:nvPr>
        </p:nvSpPr>
        <p:spPr>
          <a:xfrm>
            <a:off x="328025" y="644625"/>
            <a:ext cx="8388600" cy="3195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Browse the IRAC website. Find MoA groups in different colors and click on the information icon to see how it works. </a:t>
            </a:r>
            <a:endParaRPr/>
          </a:p>
        </p:txBody>
      </p:sp>
      <p:sp>
        <p:nvSpPr>
          <p:cNvPr id="132" name="Google Shape;132;p22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"/>
          <p:cNvSpPr txBox="1"/>
          <p:nvPr>
            <p:ph idx="1" type="body"/>
          </p:nvPr>
        </p:nvSpPr>
        <p:spPr>
          <a:xfrm>
            <a:off x="377692" y="845300"/>
            <a:ext cx="8388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Type 2 examples of MoA’s from the website in this prompt. Group # and how it works. </a:t>
            </a:r>
            <a:endParaRPr/>
          </a:p>
        </p:txBody>
      </p:sp>
      <p:sp>
        <p:nvSpPr>
          <p:cNvPr id="138" name="Google Shape;138;p23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/>
          <p:nvPr>
            <p:ph type="title"/>
          </p:nvPr>
        </p:nvSpPr>
        <p:spPr>
          <a:xfrm>
            <a:off x="303300" y="411575"/>
            <a:ext cx="79593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might the MoA be important? </a:t>
            </a:r>
            <a:endParaRPr/>
          </a:p>
        </p:txBody>
      </p:sp>
      <p:sp>
        <p:nvSpPr>
          <p:cNvPr id="144" name="Google Shape;144;p24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/>
          <p:nvPr>
            <p:ph type="title"/>
          </p:nvPr>
        </p:nvSpPr>
        <p:spPr>
          <a:xfrm>
            <a:off x="303300" y="411575"/>
            <a:ext cx="42687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is that important? </a:t>
            </a:r>
            <a:endParaRPr/>
          </a:p>
        </p:txBody>
      </p:sp>
      <p:sp>
        <p:nvSpPr>
          <p:cNvPr id="150" name="Google Shape;150;p25"/>
          <p:cNvSpPr txBox="1"/>
          <p:nvPr/>
        </p:nvSpPr>
        <p:spPr>
          <a:xfrm>
            <a:off x="614000" y="1263925"/>
            <a:ext cx="74619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Lato"/>
                <a:ea typeface="Lato"/>
                <a:cs typeface="Lato"/>
                <a:sym typeface="Lato"/>
              </a:rPr>
              <a:t>To slow that amount of time it takes for pests to form resistance to compounds, use pesticides with varying modes of action. </a:t>
            </a:r>
            <a:endParaRPr sz="2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Lato"/>
                <a:ea typeface="Lato"/>
                <a:cs typeface="Lato"/>
                <a:sym typeface="Lato"/>
              </a:rPr>
              <a:t>Eventually, pests will develop resistance. </a:t>
            </a:r>
            <a:r>
              <a:rPr lang="en" sz="2200">
                <a:latin typeface="Lato"/>
                <a:ea typeface="Lato"/>
                <a:cs typeface="Lato"/>
                <a:sym typeface="Lato"/>
              </a:rPr>
              <a:t>Glyphosate</a:t>
            </a:r>
            <a:r>
              <a:rPr lang="en" sz="2200">
                <a:latin typeface="Lato"/>
                <a:ea typeface="Lato"/>
                <a:cs typeface="Lato"/>
                <a:sym typeface="Lato"/>
              </a:rPr>
              <a:t> (Roundup), for example, has been used heavily by producers for years almost </a:t>
            </a:r>
            <a:r>
              <a:rPr lang="en" sz="2200">
                <a:latin typeface="Lato"/>
                <a:ea typeface="Lato"/>
                <a:cs typeface="Lato"/>
                <a:sym typeface="Lato"/>
              </a:rPr>
              <a:t>exclusively</a:t>
            </a:r>
            <a:r>
              <a:rPr lang="en" sz="2200">
                <a:latin typeface="Lato"/>
                <a:ea typeface="Lato"/>
                <a:cs typeface="Lato"/>
                <a:sym typeface="Lato"/>
              </a:rPr>
              <a:t>, and many weeds have </a:t>
            </a:r>
            <a:r>
              <a:rPr lang="en" sz="2200">
                <a:latin typeface="Lato"/>
                <a:ea typeface="Lato"/>
                <a:cs typeface="Lato"/>
                <a:sym typeface="Lato"/>
              </a:rPr>
              <a:t>developed</a:t>
            </a:r>
            <a:r>
              <a:rPr lang="en" sz="2200">
                <a:latin typeface="Lato"/>
                <a:ea typeface="Lato"/>
                <a:cs typeface="Lato"/>
                <a:sym typeface="Lato"/>
              </a:rPr>
              <a:t> resistance. </a:t>
            </a:r>
            <a:endParaRPr sz="22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6"/>
          <p:cNvSpPr txBox="1"/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Safety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7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Safe Handling</a:t>
            </a:r>
            <a:endParaRPr/>
          </a:p>
        </p:txBody>
      </p:sp>
      <p:sp>
        <p:nvSpPr>
          <p:cNvPr id="161" name="Google Shape;161;p27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 sure to carefully read the safety information on the label. Depending on the mode of action, pesticides can have varying toxicity to mammals. (YOU)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In general here is some common PPE: 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Safety glasses or a respirator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Pants and long sleeve shirts or zip up coveralls.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Close toes boots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Rubber gloves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8"/>
          <p:cNvSpPr txBox="1"/>
          <p:nvPr>
            <p:ph type="title"/>
          </p:nvPr>
        </p:nvSpPr>
        <p:spPr>
          <a:xfrm>
            <a:off x="265500" y="2083150"/>
            <a:ext cx="4045200" cy="131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Pesticides can have varying health effects. </a:t>
            </a:r>
            <a:endParaRPr/>
          </a:p>
        </p:txBody>
      </p:sp>
      <p:sp>
        <p:nvSpPr>
          <p:cNvPr id="167" name="Google Shape;167;p28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Acute Health Effect: Symptoms show up shortly after exposure.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Chronic Health Effect: Symptoms persist over time.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Inhalation, contact, or ingestion are ways that you can be exposed to pesticides.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9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symptoms of this insecticide? </a:t>
            </a:r>
            <a:endParaRPr/>
          </a:p>
        </p:txBody>
      </p:sp>
      <p:pic>
        <p:nvPicPr>
          <p:cNvPr id="173" name="Google Shape;173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051175"/>
            <a:ext cx="3486150" cy="3552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9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4429125"/>
            <a:ext cx="9144000" cy="714375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9">
            <a:hlinkClick r:id="rId6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0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00"/>
              <a:t>What organisms are possibly affected by this incesticide? </a:t>
            </a:r>
            <a:endParaRPr sz="2300"/>
          </a:p>
        </p:txBody>
      </p:sp>
      <p:pic>
        <p:nvPicPr>
          <p:cNvPr id="181" name="Google Shape;181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075" y="1113700"/>
            <a:ext cx="3720475" cy="3356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30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4429125"/>
            <a:ext cx="9144000" cy="714375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30">
            <a:hlinkClick r:id="rId6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1"/>
          <p:cNvSpPr txBox="1"/>
          <p:nvPr>
            <p:ph type="title"/>
          </p:nvPr>
        </p:nvSpPr>
        <p:spPr>
          <a:xfrm>
            <a:off x="265500" y="1930750"/>
            <a:ext cx="4045200" cy="131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Synthetic vs. Organic</a:t>
            </a:r>
            <a:endParaRPr/>
          </a:p>
        </p:txBody>
      </p:sp>
      <p:sp>
        <p:nvSpPr>
          <p:cNvPr id="189" name="Google Shape;189;p3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What does this mean? Is one better than the other?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/>
          <p:nvPr>
            <p:ph type="title"/>
          </p:nvPr>
        </p:nvSpPr>
        <p:spPr>
          <a:xfrm>
            <a:off x="2400250" y="575950"/>
            <a:ext cx="6321600" cy="101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What are Pesticides? </a:t>
            </a:r>
            <a:endParaRPr sz="4800"/>
          </a:p>
        </p:txBody>
      </p:sp>
      <p:sp>
        <p:nvSpPr>
          <p:cNvPr id="79" name="Google Shape;79;p14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4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Synthetic vs. Organic</a:t>
            </a:r>
            <a:endParaRPr/>
          </a:p>
        </p:txBody>
      </p:sp>
      <p:sp>
        <p:nvSpPr>
          <p:cNvPr id="195" name="Google Shape;195;p32"/>
          <p:cNvSpPr txBox="1"/>
          <p:nvPr/>
        </p:nvSpPr>
        <p:spPr>
          <a:xfrm>
            <a:off x="874500" y="1634625"/>
            <a:ext cx="5617500" cy="15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Lato"/>
                <a:ea typeface="Lato"/>
                <a:cs typeface="Lato"/>
                <a:sym typeface="Lato"/>
              </a:rPr>
              <a:t>Organic pesticides come from a natural source. They can be just as harmful to us and </a:t>
            </a:r>
            <a:r>
              <a:rPr lang="en" sz="2200">
                <a:latin typeface="Lato"/>
                <a:ea typeface="Lato"/>
                <a:cs typeface="Lato"/>
                <a:sym typeface="Lato"/>
              </a:rPr>
              <a:t>the</a:t>
            </a:r>
            <a:r>
              <a:rPr lang="en" sz="2200">
                <a:latin typeface="Lato"/>
                <a:ea typeface="Lato"/>
                <a:cs typeface="Lato"/>
                <a:sym typeface="Lato"/>
              </a:rPr>
              <a:t> environment as synthetic pesticides if used incorrectly!</a:t>
            </a:r>
            <a:endParaRPr sz="22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3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Conventional vs. Organic</a:t>
            </a:r>
            <a:endParaRPr/>
          </a:p>
        </p:txBody>
      </p:sp>
      <p:sp>
        <p:nvSpPr>
          <p:cNvPr id="201" name="Google Shape;201;p33"/>
          <p:cNvSpPr txBox="1"/>
          <p:nvPr/>
        </p:nvSpPr>
        <p:spPr>
          <a:xfrm>
            <a:off x="677775" y="1195325"/>
            <a:ext cx="54573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Read this opinion piece on conventional production vs. organic production. With a partner, discuss and 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summarize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 your initial stance on conventional vs. organic production in a paragraph. Reference the articles at least twice.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3"/>
              </a:rPr>
              <a:t>https://blogs.scientificamerican.com/science-sushi/httpblogsscientificamericancomscience-sushi20110718mythbusting-101-organic-farming-conventional-agriculture/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 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5"/>
          <p:cNvSpPr txBox="1"/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Pesticides</a:t>
            </a:r>
            <a:endParaRPr/>
          </a:p>
        </p:txBody>
      </p:sp>
      <p:sp>
        <p:nvSpPr>
          <p:cNvPr id="86" name="Google Shape;86;p15"/>
          <p:cNvSpPr txBox="1"/>
          <p:nvPr>
            <p:ph idx="1" type="subTitle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5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Pesticides are chemical compounds, either organic or inorganic in origin, that are used to manage pest populations.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 txBox="1"/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previously discussed some different pests. List them.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big three</a:t>
            </a:r>
            <a:endParaRPr/>
          </a:p>
        </p:txBody>
      </p:sp>
      <p:sp>
        <p:nvSpPr>
          <p:cNvPr id="98" name="Google Shape;98;p17"/>
          <p:cNvSpPr txBox="1"/>
          <p:nvPr/>
        </p:nvSpPr>
        <p:spPr>
          <a:xfrm>
            <a:off x="1314000" y="1366975"/>
            <a:ext cx="3654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Insecticides = Bugs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9" name="Google Shape;99;p17"/>
          <p:cNvSpPr txBox="1"/>
          <p:nvPr/>
        </p:nvSpPr>
        <p:spPr>
          <a:xfrm>
            <a:off x="2818325" y="2330125"/>
            <a:ext cx="2775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Herbicides = Plants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0" name="Google Shape;100;p17"/>
          <p:cNvSpPr txBox="1"/>
          <p:nvPr/>
        </p:nvSpPr>
        <p:spPr>
          <a:xfrm>
            <a:off x="4292875" y="3218825"/>
            <a:ext cx="2591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Fungicides = Fungi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01" name="Google Shape;10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56900" y="463575"/>
            <a:ext cx="2513526" cy="22069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 txBox="1"/>
          <p:nvPr>
            <p:ph type="title"/>
          </p:nvPr>
        </p:nvSpPr>
        <p:spPr>
          <a:xfrm>
            <a:off x="283099" y="712150"/>
            <a:ext cx="7899300" cy="383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 part of a pest management system, pesticides should be considered last. If other means are </a:t>
            </a:r>
            <a:r>
              <a:rPr lang="en"/>
              <a:t>available</a:t>
            </a:r>
            <a:r>
              <a:rPr lang="en"/>
              <a:t>, you should use those first.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they work?</a:t>
            </a:r>
            <a:endParaRPr/>
          </a:p>
        </p:txBody>
      </p:sp>
      <p:sp>
        <p:nvSpPr>
          <p:cNvPr id="112" name="Google Shape;112;p19"/>
          <p:cNvSpPr txBox="1"/>
          <p:nvPr>
            <p:ph idx="1" type="body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Pesticides typically work by </a:t>
            </a:r>
            <a:r>
              <a:rPr lang="en"/>
              <a:t>disrupting</a:t>
            </a:r>
            <a:r>
              <a:rPr lang="en"/>
              <a:t> certain aspects of a pest biology. This can lead to death, or just render the pest ineffective.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Example: If an insect only causes crop damage an adult, keeping it in the larva stage will keep it from damaging crop and reproducing. </a:t>
            </a:r>
            <a:endParaRPr/>
          </a:p>
        </p:txBody>
      </p:sp>
      <p:sp>
        <p:nvSpPr>
          <p:cNvPr id="113" name="Google Shape;113;p19"/>
          <p:cNvSpPr txBox="1"/>
          <p:nvPr>
            <p:ph idx="2" type="body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4" name="Google Shape;11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38525" y="2098038"/>
            <a:ext cx="2095502" cy="2011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Modes of Action</a:t>
            </a:r>
            <a:endParaRPr/>
          </a:p>
        </p:txBody>
      </p:sp>
      <p:pic>
        <p:nvPicPr>
          <p:cNvPr id="120" name="Google Shape;12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15500" y="152400"/>
            <a:ext cx="4528500" cy="452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 of Action</a:t>
            </a:r>
            <a:endParaRPr/>
          </a:p>
        </p:txBody>
      </p:sp>
      <p:sp>
        <p:nvSpPr>
          <p:cNvPr id="126" name="Google Shape;126;p21"/>
          <p:cNvSpPr txBox="1"/>
          <p:nvPr/>
        </p:nvSpPr>
        <p:spPr>
          <a:xfrm>
            <a:off x="859200" y="1305625"/>
            <a:ext cx="6651300" cy="32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This 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refers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 to how a pesticide works. We will focus on insecticide MoA’s for this presentation.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Main action groups include: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-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Compounds that affect the nervous system.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-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Compounds that breakdown digestive walls.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-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Compounds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 that inhibit the 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organism's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 ability to metabolize energy.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-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Compounds that mimic hormones.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-"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Unknown MoA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These are split into further classifications. For example, the nervous system can be hijacked in different ways. 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