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5" r:id="rId1"/>
  </p:sldMasterIdLst>
  <p:notesMasterIdLst>
    <p:notesMasterId r:id="rId3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84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9144000" cy="5143500" type="screen16x9"/>
  <p:notesSz cx="6858000" cy="9144000"/>
  <p:embeddedFontLst>
    <p:embeddedFont>
      <p:font typeface="Arial Black" panose="020B0A04020102020204" pitchFamily="34" charset="0"/>
      <p:regular r:id="rId31"/>
      <p:bold r:id="rId3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38" d="100"/>
          <a:sy n="138" d="100"/>
        </p:scale>
        <p:origin x="834" y="13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hyperlink" Target="https://books.google.com/books/about/The_Psychology_of_Written_Composition.html?id=XkRZAAAAMAAJ&amp;utm_source=chatgpt.com" TargetMode="External"/><Relationship Id="rId2" Type="http://schemas.openxmlformats.org/officeDocument/2006/relationships/hyperlink" Target="https://publicationsncte.org/content/journals/10.58680/ccc198115885?utm_source=chatgpt.com" TargetMode="External"/><Relationship Id="rId1" Type="http://schemas.openxmlformats.org/officeDocument/2006/relationships/hyperlink" Target="https://publicationsncte.org/content/journals/10.58680/ccc197716382?utm_source=chatgpt.com" TargetMode="External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searchgate.net/publication/346747963_Teaching_Critical_Genre_Awareness" TargetMode="External"/><Relationship Id="rId2" Type="http://schemas.openxmlformats.org/officeDocument/2006/relationships/hyperlink" Target="https://search.library.osu.edu/discovery/fulldisplay?docid=cdi_informaworld_taylorfrancisbooks_10_4324_9781003576044_5_version2&amp;context=PC&amp;vid=01OHIOLINK_OSU:OSU&amp;lang=en&amp;search_scope=MyInst_and_CI&amp;adaptor=Primo%20Central&amp;tab=Everything&amp;query=any,contains,Genre%20as%20social%20action%20Carolyn%20R.%20Miller" TargetMode="External"/><Relationship Id="rId1" Type="http://schemas.openxmlformats.org/officeDocument/2006/relationships/hyperlink" Target="https://upcolorado.com/utah-state-university-press/college-writing-and-beyond" TargetMode="External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hyperlink" Target="https://books.google.com/books/about/The_Psychology_of_Written_Composition.html?id=XkRZAAAAMAAJ&amp;utm_source=chatgpt.com" TargetMode="External"/><Relationship Id="rId2" Type="http://schemas.openxmlformats.org/officeDocument/2006/relationships/hyperlink" Target="https://publicationsncte.org/content/journals/10.58680/ccc198115885?utm_source=chatgpt.com" TargetMode="External"/><Relationship Id="rId1" Type="http://schemas.openxmlformats.org/officeDocument/2006/relationships/hyperlink" Target="https://publicationsncte.org/content/journals/10.58680/ccc197716382?utm_source=chatgpt.com" TargetMode="External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searchgate.net/publication/346747963_Teaching_Critical_Genre_Awareness" TargetMode="External"/><Relationship Id="rId2" Type="http://schemas.openxmlformats.org/officeDocument/2006/relationships/hyperlink" Target="https://search.library.osu.edu/discovery/fulldisplay?docid=cdi_informaworld_taylorfrancisbooks_10_4324_9781003576044_5_version2&amp;context=PC&amp;vid=01OHIOLINK_OSU:OSU&amp;lang=en&amp;search_scope=MyInst_and_CI&amp;adaptor=Primo%20Central&amp;tab=Everything&amp;query=any,contains,Genre%20as%20social%20action%20Carolyn%20R.%20Miller" TargetMode="External"/><Relationship Id="rId1" Type="http://schemas.openxmlformats.org/officeDocument/2006/relationships/hyperlink" Target="https://upcolorado.com/utah-state-university-press/college-writing-and-beyond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8E63770-F8F7-43E9-861C-0C38CE15FFE3}" type="doc">
      <dgm:prSet loTypeId="urn:microsoft.com/office/officeart/2005/8/layout/list1" loCatId="list" qsTypeId="urn:microsoft.com/office/officeart/2005/8/quickstyle/simple2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13219D20-881B-45A3-844A-2C75622F522F}">
      <dgm:prSet/>
      <dgm:spPr/>
      <dgm:t>
        <a:bodyPr/>
        <a:lstStyle/>
        <a:p>
          <a:r>
            <a:rPr lang="en-US" b="0" i="0"/>
            <a:t>Scholarship review</a:t>
          </a:r>
          <a:endParaRPr lang="en-US"/>
        </a:p>
      </dgm:t>
    </dgm:pt>
    <dgm:pt modelId="{EAD2DEAB-240F-4783-B5D0-CAB8A5B23FEA}" type="parTrans" cxnId="{6B74631F-E957-4961-A3B3-DECC810F9F74}">
      <dgm:prSet/>
      <dgm:spPr/>
      <dgm:t>
        <a:bodyPr/>
        <a:lstStyle/>
        <a:p>
          <a:endParaRPr lang="en-US"/>
        </a:p>
      </dgm:t>
    </dgm:pt>
    <dgm:pt modelId="{3006F8F3-F384-43C8-9F4C-08A5F1786D13}" type="sibTrans" cxnId="{6B74631F-E957-4961-A3B3-DECC810F9F74}">
      <dgm:prSet/>
      <dgm:spPr/>
      <dgm:t>
        <a:bodyPr/>
        <a:lstStyle/>
        <a:p>
          <a:endParaRPr lang="en-US"/>
        </a:p>
      </dgm:t>
    </dgm:pt>
    <dgm:pt modelId="{FBFF63E5-346C-494C-8C75-FCF2FB86206D}">
      <dgm:prSet/>
      <dgm:spPr/>
      <dgm:t>
        <a:bodyPr/>
        <a:lstStyle/>
        <a:p>
          <a:r>
            <a:rPr lang="en-US" b="0" i="0" dirty="0">
              <a:solidFill>
                <a:schemeClr val="tx2"/>
              </a:solidFill>
            </a:rPr>
            <a:t>Writing matters </a:t>
          </a:r>
          <a:endParaRPr lang="en-US" dirty="0">
            <a:solidFill>
              <a:schemeClr val="tx2"/>
            </a:solidFill>
          </a:endParaRPr>
        </a:p>
      </dgm:t>
    </dgm:pt>
    <dgm:pt modelId="{84FFC1DD-8F6B-4826-BD74-82E1BBEFF988}" type="parTrans" cxnId="{D60E938D-E2E4-4819-BE64-4C495C67E0D5}">
      <dgm:prSet/>
      <dgm:spPr/>
      <dgm:t>
        <a:bodyPr/>
        <a:lstStyle/>
        <a:p>
          <a:endParaRPr lang="en-US"/>
        </a:p>
      </dgm:t>
    </dgm:pt>
    <dgm:pt modelId="{81F5BEC4-BD6B-4B8B-9BC0-01E7E1422DF2}" type="sibTrans" cxnId="{D60E938D-E2E4-4819-BE64-4C495C67E0D5}">
      <dgm:prSet/>
      <dgm:spPr/>
      <dgm:t>
        <a:bodyPr/>
        <a:lstStyle/>
        <a:p>
          <a:endParaRPr lang="en-US"/>
        </a:p>
      </dgm:t>
    </dgm:pt>
    <dgm:pt modelId="{44553C6D-EE83-48DF-872E-2EF44332C6F1}">
      <dgm:prSet/>
      <dgm:spPr/>
      <dgm:t>
        <a:bodyPr/>
        <a:lstStyle/>
        <a:p>
          <a:r>
            <a:rPr lang="en-US" b="0" i="0" dirty="0">
              <a:solidFill>
                <a:schemeClr val="tx2"/>
              </a:solidFill>
            </a:rPr>
            <a:t>Writing in ag ed (teachers and students) </a:t>
          </a:r>
          <a:endParaRPr lang="en-US" dirty="0">
            <a:solidFill>
              <a:schemeClr val="tx2"/>
            </a:solidFill>
          </a:endParaRPr>
        </a:p>
      </dgm:t>
    </dgm:pt>
    <dgm:pt modelId="{4E35BFDD-25E2-4D20-9301-92A3A44BC344}" type="parTrans" cxnId="{4DD4FD57-B49F-464F-8D91-72AB9EEF0172}">
      <dgm:prSet/>
      <dgm:spPr/>
      <dgm:t>
        <a:bodyPr/>
        <a:lstStyle/>
        <a:p>
          <a:endParaRPr lang="en-US"/>
        </a:p>
      </dgm:t>
    </dgm:pt>
    <dgm:pt modelId="{FD263BE8-FE89-4C31-8D4A-8B8ED6F254B3}" type="sibTrans" cxnId="{4DD4FD57-B49F-464F-8D91-72AB9EEF0172}">
      <dgm:prSet/>
      <dgm:spPr/>
      <dgm:t>
        <a:bodyPr/>
        <a:lstStyle/>
        <a:p>
          <a:endParaRPr lang="en-US"/>
        </a:p>
      </dgm:t>
    </dgm:pt>
    <dgm:pt modelId="{2D7EAD20-1F0C-4A2A-8E29-F16BE9F2A214}">
      <dgm:prSet/>
      <dgm:spPr/>
      <dgm:t>
        <a:bodyPr/>
        <a:lstStyle/>
        <a:p>
          <a:r>
            <a:rPr lang="en-US" b="0" i="0"/>
            <a:t>Intervention</a:t>
          </a:r>
          <a:endParaRPr lang="en-US"/>
        </a:p>
      </dgm:t>
    </dgm:pt>
    <dgm:pt modelId="{5ED32366-39FA-47E7-A26A-7B889AD90567}" type="parTrans" cxnId="{EFB95F23-654F-4124-91FB-BE255B379D4F}">
      <dgm:prSet/>
      <dgm:spPr/>
      <dgm:t>
        <a:bodyPr/>
        <a:lstStyle/>
        <a:p>
          <a:endParaRPr lang="en-US"/>
        </a:p>
      </dgm:t>
    </dgm:pt>
    <dgm:pt modelId="{5B37EE49-E954-431A-8103-9B49F32EC152}" type="sibTrans" cxnId="{EFB95F23-654F-4124-91FB-BE255B379D4F}">
      <dgm:prSet/>
      <dgm:spPr/>
      <dgm:t>
        <a:bodyPr/>
        <a:lstStyle/>
        <a:p>
          <a:endParaRPr lang="en-US"/>
        </a:p>
      </dgm:t>
    </dgm:pt>
    <dgm:pt modelId="{59C34FBB-E490-4EC8-84B2-33A684356875}">
      <dgm:prSet/>
      <dgm:spPr/>
      <dgm:t>
        <a:bodyPr/>
        <a:lstStyle/>
        <a:p>
          <a:r>
            <a:rPr lang="en-US" b="0" i="0" dirty="0">
              <a:solidFill>
                <a:schemeClr val="tx2"/>
              </a:solidFill>
            </a:rPr>
            <a:t>Integrating writing as a genre/writing situation </a:t>
          </a:r>
          <a:endParaRPr lang="en-US" dirty="0">
            <a:solidFill>
              <a:schemeClr val="tx2"/>
            </a:solidFill>
          </a:endParaRPr>
        </a:p>
      </dgm:t>
    </dgm:pt>
    <dgm:pt modelId="{2159B7CB-40B8-4659-8707-0201BF0DC767}" type="parTrans" cxnId="{2E1208A4-88BC-4373-9C23-279CF85646F0}">
      <dgm:prSet/>
      <dgm:spPr/>
      <dgm:t>
        <a:bodyPr/>
        <a:lstStyle/>
        <a:p>
          <a:endParaRPr lang="en-US"/>
        </a:p>
      </dgm:t>
    </dgm:pt>
    <dgm:pt modelId="{9E0C8C88-C9C7-47FA-9F25-01353C3A036A}" type="sibTrans" cxnId="{2E1208A4-88BC-4373-9C23-279CF85646F0}">
      <dgm:prSet/>
      <dgm:spPr/>
      <dgm:t>
        <a:bodyPr/>
        <a:lstStyle/>
        <a:p>
          <a:endParaRPr lang="en-US"/>
        </a:p>
      </dgm:t>
    </dgm:pt>
    <dgm:pt modelId="{926675A2-D8B3-4714-A43D-6F09C99F128A}">
      <dgm:prSet/>
      <dgm:spPr/>
      <dgm:t>
        <a:bodyPr/>
        <a:lstStyle/>
        <a:p>
          <a:r>
            <a:rPr lang="en-US" b="0" i="0"/>
            <a:t>Materials </a:t>
          </a:r>
          <a:endParaRPr lang="en-US"/>
        </a:p>
      </dgm:t>
    </dgm:pt>
    <dgm:pt modelId="{C8AECC25-492E-4263-BFB1-E5F10DE85C29}" type="parTrans" cxnId="{AD139D2D-C813-4C6B-87B4-763E17D43709}">
      <dgm:prSet/>
      <dgm:spPr/>
      <dgm:t>
        <a:bodyPr/>
        <a:lstStyle/>
        <a:p>
          <a:endParaRPr lang="en-US"/>
        </a:p>
      </dgm:t>
    </dgm:pt>
    <dgm:pt modelId="{D6444811-1E3F-4CE2-BDC5-C951FB37D11A}" type="sibTrans" cxnId="{AD139D2D-C813-4C6B-87B4-763E17D43709}">
      <dgm:prSet/>
      <dgm:spPr/>
      <dgm:t>
        <a:bodyPr/>
        <a:lstStyle/>
        <a:p>
          <a:endParaRPr lang="en-US"/>
        </a:p>
      </dgm:t>
    </dgm:pt>
    <dgm:pt modelId="{6420377C-7241-4C52-B55C-2965F0F9BA1D}">
      <dgm:prSet/>
      <dgm:spPr/>
      <dgm:t>
        <a:bodyPr/>
        <a:lstStyle/>
        <a:p>
          <a:r>
            <a:rPr lang="en-US" b="0" i="0" dirty="0">
              <a:solidFill>
                <a:schemeClr val="tx2"/>
              </a:solidFill>
            </a:rPr>
            <a:t>Three handouts: “Before You Write,” “While You Write,” “After You Write” and a “Teacher Supplement”</a:t>
          </a:r>
          <a:endParaRPr lang="en-US" dirty="0">
            <a:solidFill>
              <a:schemeClr val="tx2"/>
            </a:solidFill>
          </a:endParaRPr>
        </a:p>
      </dgm:t>
    </dgm:pt>
    <dgm:pt modelId="{F92E82D7-B053-4F27-95A6-C585780B77C9}" type="parTrans" cxnId="{11F56647-9341-449E-AB95-AB2689491219}">
      <dgm:prSet/>
      <dgm:spPr/>
      <dgm:t>
        <a:bodyPr/>
        <a:lstStyle/>
        <a:p>
          <a:endParaRPr lang="en-US"/>
        </a:p>
      </dgm:t>
    </dgm:pt>
    <dgm:pt modelId="{AB4BACB6-A86C-4AD7-9026-FFFF82302C3A}" type="sibTrans" cxnId="{11F56647-9341-449E-AB95-AB2689491219}">
      <dgm:prSet/>
      <dgm:spPr/>
      <dgm:t>
        <a:bodyPr/>
        <a:lstStyle/>
        <a:p>
          <a:endParaRPr lang="en-US"/>
        </a:p>
      </dgm:t>
    </dgm:pt>
    <dgm:pt modelId="{0519F592-75B1-4719-8A68-5449A1D8B143}">
      <dgm:prSet/>
      <dgm:spPr/>
      <dgm:t>
        <a:bodyPr/>
        <a:lstStyle/>
        <a:p>
          <a:r>
            <a:rPr lang="en-US" b="0" i="0"/>
            <a:t>Group Activity: Ask the Experts </a:t>
          </a:r>
          <a:endParaRPr lang="en-US"/>
        </a:p>
      </dgm:t>
    </dgm:pt>
    <dgm:pt modelId="{98DA0B2B-7016-466D-AE91-6A59E69DDC27}" type="parTrans" cxnId="{69BF42EB-6A5F-475F-B5F3-2F7384C8135E}">
      <dgm:prSet/>
      <dgm:spPr/>
      <dgm:t>
        <a:bodyPr/>
        <a:lstStyle/>
        <a:p>
          <a:endParaRPr lang="en-US"/>
        </a:p>
      </dgm:t>
    </dgm:pt>
    <dgm:pt modelId="{02125616-5D64-4AE8-9161-0CA6E196CE70}" type="sibTrans" cxnId="{69BF42EB-6A5F-475F-B5F3-2F7384C8135E}">
      <dgm:prSet/>
      <dgm:spPr/>
      <dgm:t>
        <a:bodyPr/>
        <a:lstStyle/>
        <a:p>
          <a:endParaRPr lang="en-US"/>
        </a:p>
      </dgm:t>
    </dgm:pt>
    <dgm:pt modelId="{E5059295-2912-4902-8049-54EFFC3817AB}" type="pres">
      <dgm:prSet presAssocID="{D8E63770-F8F7-43E9-861C-0C38CE15FFE3}" presName="linear" presStyleCnt="0">
        <dgm:presLayoutVars>
          <dgm:dir/>
          <dgm:animLvl val="lvl"/>
          <dgm:resizeHandles val="exact"/>
        </dgm:presLayoutVars>
      </dgm:prSet>
      <dgm:spPr/>
    </dgm:pt>
    <dgm:pt modelId="{DD7E54F2-7FB3-4A67-ADF5-85650BA7B50D}" type="pres">
      <dgm:prSet presAssocID="{13219D20-881B-45A3-844A-2C75622F522F}" presName="parentLin" presStyleCnt="0"/>
      <dgm:spPr/>
    </dgm:pt>
    <dgm:pt modelId="{C12F19B9-E491-46E4-890D-116B55F9B20A}" type="pres">
      <dgm:prSet presAssocID="{13219D20-881B-45A3-844A-2C75622F522F}" presName="parentLeftMargin" presStyleLbl="node1" presStyleIdx="0" presStyleCnt="4"/>
      <dgm:spPr/>
    </dgm:pt>
    <dgm:pt modelId="{80F76C98-793D-4930-BD61-2636B86546D4}" type="pres">
      <dgm:prSet presAssocID="{13219D20-881B-45A3-844A-2C75622F522F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27A7FF65-089B-4E1E-BD3D-66DF88605863}" type="pres">
      <dgm:prSet presAssocID="{13219D20-881B-45A3-844A-2C75622F522F}" presName="negativeSpace" presStyleCnt="0"/>
      <dgm:spPr/>
    </dgm:pt>
    <dgm:pt modelId="{762C909B-8C12-4351-9FC1-9D2EF84E722E}" type="pres">
      <dgm:prSet presAssocID="{13219D20-881B-45A3-844A-2C75622F522F}" presName="childText" presStyleLbl="conFgAcc1" presStyleIdx="0" presStyleCnt="4">
        <dgm:presLayoutVars>
          <dgm:bulletEnabled val="1"/>
        </dgm:presLayoutVars>
      </dgm:prSet>
      <dgm:spPr/>
    </dgm:pt>
    <dgm:pt modelId="{1E17A50E-9D78-431D-9B19-9C84A44F1604}" type="pres">
      <dgm:prSet presAssocID="{3006F8F3-F384-43C8-9F4C-08A5F1786D13}" presName="spaceBetweenRectangles" presStyleCnt="0"/>
      <dgm:spPr/>
    </dgm:pt>
    <dgm:pt modelId="{91016E6C-CCDD-4A92-87C0-B02DBBA8155B}" type="pres">
      <dgm:prSet presAssocID="{2D7EAD20-1F0C-4A2A-8E29-F16BE9F2A214}" presName="parentLin" presStyleCnt="0"/>
      <dgm:spPr/>
    </dgm:pt>
    <dgm:pt modelId="{E4A5EE99-52D5-4599-A580-F0CA2FA0CD5C}" type="pres">
      <dgm:prSet presAssocID="{2D7EAD20-1F0C-4A2A-8E29-F16BE9F2A214}" presName="parentLeftMargin" presStyleLbl="node1" presStyleIdx="0" presStyleCnt="4"/>
      <dgm:spPr/>
    </dgm:pt>
    <dgm:pt modelId="{3E78F73D-803A-440A-807F-C11CEA206C89}" type="pres">
      <dgm:prSet presAssocID="{2D7EAD20-1F0C-4A2A-8E29-F16BE9F2A214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AB1C9669-2ECA-4311-8B26-6E7EB6EF319D}" type="pres">
      <dgm:prSet presAssocID="{2D7EAD20-1F0C-4A2A-8E29-F16BE9F2A214}" presName="negativeSpace" presStyleCnt="0"/>
      <dgm:spPr/>
    </dgm:pt>
    <dgm:pt modelId="{6AD5BCC6-0D1C-4F3B-8A23-84AF6E82F7FF}" type="pres">
      <dgm:prSet presAssocID="{2D7EAD20-1F0C-4A2A-8E29-F16BE9F2A214}" presName="childText" presStyleLbl="conFgAcc1" presStyleIdx="1" presStyleCnt="4">
        <dgm:presLayoutVars>
          <dgm:bulletEnabled val="1"/>
        </dgm:presLayoutVars>
      </dgm:prSet>
      <dgm:spPr/>
    </dgm:pt>
    <dgm:pt modelId="{679F1A0F-4A65-41F2-90C2-0B4069A5F5DD}" type="pres">
      <dgm:prSet presAssocID="{5B37EE49-E954-431A-8103-9B49F32EC152}" presName="spaceBetweenRectangles" presStyleCnt="0"/>
      <dgm:spPr/>
    </dgm:pt>
    <dgm:pt modelId="{E9B091BF-DC1C-478C-B886-73133A0388CF}" type="pres">
      <dgm:prSet presAssocID="{926675A2-D8B3-4714-A43D-6F09C99F128A}" presName="parentLin" presStyleCnt="0"/>
      <dgm:spPr/>
    </dgm:pt>
    <dgm:pt modelId="{7B99F29F-1D8E-4C18-A30D-92E64B75255D}" type="pres">
      <dgm:prSet presAssocID="{926675A2-D8B3-4714-A43D-6F09C99F128A}" presName="parentLeftMargin" presStyleLbl="node1" presStyleIdx="1" presStyleCnt="4"/>
      <dgm:spPr/>
    </dgm:pt>
    <dgm:pt modelId="{1D409CCC-0793-462C-A39E-E7FB9C53E6D4}" type="pres">
      <dgm:prSet presAssocID="{926675A2-D8B3-4714-A43D-6F09C99F128A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268968F1-D832-47BB-9D9D-0ED88A0D7B61}" type="pres">
      <dgm:prSet presAssocID="{926675A2-D8B3-4714-A43D-6F09C99F128A}" presName="negativeSpace" presStyleCnt="0"/>
      <dgm:spPr/>
    </dgm:pt>
    <dgm:pt modelId="{2D506980-BFD4-4933-85DB-8221F0AD9389}" type="pres">
      <dgm:prSet presAssocID="{926675A2-D8B3-4714-A43D-6F09C99F128A}" presName="childText" presStyleLbl="conFgAcc1" presStyleIdx="2" presStyleCnt="4">
        <dgm:presLayoutVars>
          <dgm:bulletEnabled val="1"/>
        </dgm:presLayoutVars>
      </dgm:prSet>
      <dgm:spPr/>
    </dgm:pt>
    <dgm:pt modelId="{7F584AD3-2F82-4ADB-84A0-4C903F4ECDD7}" type="pres">
      <dgm:prSet presAssocID="{D6444811-1E3F-4CE2-BDC5-C951FB37D11A}" presName="spaceBetweenRectangles" presStyleCnt="0"/>
      <dgm:spPr/>
    </dgm:pt>
    <dgm:pt modelId="{9E330061-EA03-418B-8874-3A493EB1492D}" type="pres">
      <dgm:prSet presAssocID="{0519F592-75B1-4719-8A68-5449A1D8B143}" presName="parentLin" presStyleCnt="0"/>
      <dgm:spPr/>
    </dgm:pt>
    <dgm:pt modelId="{8D115379-C763-4BFE-ADD6-FA371B90FDA4}" type="pres">
      <dgm:prSet presAssocID="{0519F592-75B1-4719-8A68-5449A1D8B143}" presName="parentLeftMargin" presStyleLbl="node1" presStyleIdx="2" presStyleCnt="4"/>
      <dgm:spPr/>
    </dgm:pt>
    <dgm:pt modelId="{F4FCEC3B-56F4-455F-AB50-B050DE1588F3}" type="pres">
      <dgm:prSet presAssocID="{0519F592-75B1-4719-8A68-5449A1D8B143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CFC0B0E9-FF8A-4DE4-ACCD-9D96C09749D4}" type="pres">
      <dgm:prSet presAssocID="{0519F592-75B1-4719-8A68-5449A1D8B143}" presName="negativeSpace" presStyleCnt="0"/>
      <dgm:spPr/>
    </dgm:pt>
    <dgm:pt modelId="{C872B615-EE8E-4819-8FC8-ED33F75CB945}" type="pres">
      <dgm:prSet presAssocID="{0519F592-75B1-4719-8A68-5449A1D8B143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2DCA4201-A169-42CB-AD02-6F46BDAE190B}" type="presOf" srcId="{44553C6D-EE83-48DF-872E-2EF44332C6F1}" destId="{762C909B-8C12-4351-9FC1-9D2EF84E722E}" srcOrd="0" destOrd="1" presId="urn:microsoft.com/office/officeart/2005/8/layout/list1"/>
    <dgm:cxn modelId="{6B74631F-E957-4961-A3B3-DECC810F9F74}" srcId="{D8E63770-F8F7-43E9-861C-0C38CE15FFE3}" destId="{13219D20-881B-45A3-844A-2C75622F522F}" srcOrd="0" destOrd="0" parTransId="{EAD2DEAB-240F-4783-B5D0-CAB8A5B23FEA}" sibTransId="{3006F8F3-F384-43C8-9F4C-08A5F1786D13}"/>
    <dgm:cxn modelId="{EFB95F23-654F-4124-91FB-BE255B379D4F}" srcId="{D8E63770-F8F7-43E9-861C-0C38CE15FFE3}" destId="{2D7EAD20-1F0C-4A2A-8E29-F16BE9F2A214}" srcOrd="1" destOrd="0" parTransId="{5ED32366-39FA-47E7-A26A-7B889AD90567}" sibTransId="{5B37EE49-E954-431A-8103-9B49F32EC152}"/>
    <dgm:cxn modelId="{6118072D-5850-463D-90A8-EA4700BE3C0B}" type="presOf" srcId="{0519F592-75B1-4719-8A68-5449A1D8B143}" destId="{F4FCEC3B-56F4-455F-AB50-B050DE1588F3}" srcOrd="1" destOrd="0" presId="urn:microsoft.com/office/officeart/2005/8/layout/list1"/>
    <dgm:cxn modelId="{AD139D2D-C813-4C6B-87B4-763E17D43709}" srcId="{D8E63770-F8F7-43E9-861C-0C38CE15FFE3}" destId="{926675A2-D8B3-4714-A43D-6F09C99F128A}" srcOrd="2" destOrd="0" parTransId="{C8AECC25-492E-4263-BFB1-E5F10DE85C29}" sibTransId="{D6444811-1E3F-4CE2-BDC5-C951FB37D11A}"/>
    <dgm:cxn modelId="{11F56647-9341-449E-AB95-AB2689491219}" srcId="{926675A2-D8B3-4714-A43D-6F09C99F128A}" destId="{6420377C-7241-4C52-B55C-2965F0F9BA1D}" srcOrd="0" destOrd="0" parTransId="{F92E82D7-B053-4F27-95A6-C585780B77C9}" sibTransId="{AB4BACB6-A86C-4AD7-9026-FFFF82302C3A}"/>
    <dgm:cxn modelId="{9E590C71-A5E2-43B2-883F-04DDE17D2696}" type="presOf" srcId="{FBFF63E5-346C-494C-8C75-FCF2FB86206D}" destId="{762C909B-8C12-4351-9FC1-9D2EF84E722E}" srcOrd="0" destOrd="0" presId="urn:microsoft.com/office/officeart/2005/8/layout/list1"/>
    <dgm:cxn modelId="{4DD4FD57-B49F-464F-8D91-72AB9EEF0172}" srcId="{13219D20-881B-45A3-844A-2C75622F522F}" destId="{44553C6D-EE83-48DF-872E-2EF44332C6F1}" srcOrd="1" destOrd="0" parTransId="{4E35BFDD-25E2-4D20-9301-92A3A44BC344}" sibTransId="{FD263BE8-FE89-4C31-8D4A-8B8ED6F254B3}"/>
    <dgm:cxn modelId="{2C75E15A-7490-4DE7-90B3-732388EB593A}" type="presOf" srcId="{2D7EAD20-1F0C-4A2A-8E29-F16BE9F2A214}" destId="{3E78F73D-803A-440A-807F-C11CEA206C89}" srcOrd="1" destOrd="0" presId="urn:microsoft.com/office/officeart/2005/8/layout/list1"/>
    <dgm:cxn modelId="{6DA0DF8A-2662-4A90-9C25-2E2BE86E0E07}" type="presOf" srcId="{59C34FBB-E490-4EC8-84B2-33A684356875}" destId="{6AD5BCC6-0D1C-4F3B-8A23-84AF6E82F7FF}" srcOrd="0" destOrd="0" presId="urn:microsoft.com/office/officeart/2005/8/layout/list1"/>
    <dgm:cxn modelId="{D60E938D-E2E4-4819-BE64-4C495C67E0D5}" srcId="{13219D20-881B-45A3-844A-2C75622F522F}" destId="{FBFF63E5-346C-494C-8C75-FCF2FB86206D}" srcOrd="0" destOrd="0" parTransId="{84FFC1DD-8F6B-4826-BD74-82E1BBEFF988}" sibTransId="{81F5BEC4-BD6B-4B8B-9BC0-01E7E1422DF2}"/>
    <dgm:cxn modelId="{1038818E-90C5-48CA-860E-CBDD63DF5F4F}" type="presOf" srcId="{13219D20-881B-45A3-844A-2C75622F522F}" destId="{C12F19B9-E491-46E4-890D-116B55F9B20A}" srcOrd="0" destOrd="0" presId="urn:microsoft.com/office/officeart/2005/8/layout/list1"/>
    <dgm:cxn modelId="{19307299-8C8D-45A1-9855-D5A0183ABF2B}" type="presOf" srcId="{926675A2-D8B3-4714-A43D-6F09C99F128A}" destId="{7B99F29F-1D8E-4C18-A30D-92E64B75255D}" srcOrd="0" destOrd="0" presId="urn:microsoft.com/office/officeart/2005/8/layout/list1"/>
    <dgm:cxn modelId="{2E1208A4-88BC-4373-9C23-279CF85646F0}" srcId="{2D7EAD20-1F0C-4A2A-8E29-F16BE9F2A214}" destId="{59C34FBB-E490-4EC8-84B2-33A684356875}" srcOrd="0" destOrd="0" parTransId="{2159B7CB-40B8-4659-8707-0201BF0DC767}" sibTransId="{9E0C8C88-C9C7-47FA-9F25-01353C3A036A}"/>
    <dgm:cxn modelId="{872B44A4-7E88-4DF6-8A65-AB96EF0EC9C6}" type="presOf" srcId="{13219D20-881B-45A3-844A-2C75622F522F}" destId="{80F76C98-793D-4930-BD61-2636B86546D4}" srcOrd="1" destOrd="0" presId="urn:microsoft.com/office/officeart/2005/8/layout/list1"/>
    <dgm:cxn modelId="{6BA58AC0-1833-463D-81DF-E336ABE1B997}" type="presOf" srcId="{2D7EAD20-1F0C-4A2A-8E29-F16BE9F2A214}" destId="{E4A5EE99-52D5-4599-A580-F0CA2FA0CD5C}" srcOrd="0" destOrd="0" presId="urn:microsoft.com/office/officeart/2005/8/layout/list1"/>
    <dgm:cxn modelId="{F23E91C0-21A3-490F-9BA1-319ADC402C51}" type="presOf" srcId="{D8E63770-F8F7-43E9-861C-0C38CE15FFE3}" destId="{E5059295-2912-4902-8049-54EFFC3817AB}" srcOrd="0" destOrd="0" presId="urn:microsoft.com/office/officeart/2005/8/layout/list1"/>
    <dgm:cxn modelId="{C0C1D7C8-B639-45AD-9292-F5FE21DED3A8}" type="presOf" srcId="{926675A2-D8B3-4714-A43D-6F09C99F128A}" destId="{1D409CCC-0793-462C-A39E-E7FB9C53E6D4}" srcOrd="1" destOrd="0" presId="urn:microsoft.com/office/officeart/2005/8/layout/list1"/>
    <dgm:cxn modelId="{87C177D0-7CA1-47A1-B9B4-9DF898C76C29}" type="presOf" srcId="{6420377C-7241-4C52-B55C-2965F0F9BA1D}" destId="{2D506980-BFD4-4933-85DB-8221F0AD9389}" srcOrd="0" destOrd="0" presId="urn:microsoft.com/office/officeart/2005/8/layout/list1"/>
    <dgm:cxn modelId="{69BF42EB-6A5F-475F-B5F3-2F7384C8135E}" srcId="{D8E63770-F8F7-43E9-861C-0C38CE15FFE3}" destId="{0519F592-75B1-4719-8A68-5449A1D8B143}" srcOrd="3" destOrd="0" parTransId="{98DA0B2B-7016-466D-AE91-6A59E69DDC27}" sibTransId="{02125616-5D64-4AE8-9161-0CA6E196CE70}"/>
    <dgm:cxn modelId="{E91C6AEF-F6AB-4A46-8534-962C282AEDC3}" type="presOf" srcId="{0519F592-75B1-4719-8A68-5449A1D8B143}" destId="{8D115379-C763-4BFE-ADD6-FA371B90FDA4}" srcOrd="0" destOrd="0" presId="urn:microsoft.com/office/officeart/2005/8/layout/list1"/>
    <dgm:cxn modelId="{4D27BDB2-6C73-44B3-8D5E-2A5488FC3A94}" type="presParOf" srcId="{E5059295-2912-4902-8049-54EFFC3817AB}" destId="{DD7E54F2-7FB3-4A67-ADF5-85650BA7B50D}" srcOrd="0" destOrd="0" presId="urn:microsoft.com/office/officeart/2005/8/layout/list1"/>
    <dgm:cxn modelId="{008F2ABF-FF89-478E-9FCD-515F9B75D01F}" type="presParOf" srcId="{DD7E54F2-7FB3-4A67-ADF5-85650BA7B50D}" destId="{C12F19B9-E491-46E4-890D-116B55F9B20A}" srcOrd="0" destOrd="0" presId="urn:microsoft.com/office/officeart/2005/8/layout/list1"/>
    <dgm:cxn modelId="{B400108C-7393-4FFC-BAD6-ECD578CBA072}" type="presParOf" srcId="{DD7E54F2-7FB3-4A67-ADF5-85650BA7B50D}" destId="{80F76C98-793D-4930-BD61-2636B86546D4}" srcOrd="1" destOrd="0" presId="urn:microsoft.com/office/officeart/2005/8/layout/list1"/>
    <dgm:cxn modelId="{CA401204-EF77-45AA-8C15-A302B1F5A1FD}" type="presParOf" srcId="{E5059295-2912-4902-8049-54EFFC3817AB}" destId="{27A7FF65-089B-4E1E-BD3D-66DF88605863}" srcOrd="1" destOrd="0" presId="urn:microsoft.com/office/officeart/2005/8/layout/list1"/>
    <dgm:cxn modelId="{44591585-F3E7-40AE-8D9D-1C69E9D58535}" type="presParOf" srcId="{E5059295-2912-4902-8049-54EFFC3817AB}" destId="{762C909B-8C12-4351-9FC1-9D2EF84E722E}" srcOrd="2" destOrd="0" presId="urn:microsoft.com/office/officeart/2005/8/layout/list1"/>
    <dgm:cxn modelId="{F2C2832E-205F-4A25-ADF5-1DB4BDB1D0FD}" type="presParOf" srcId="{E5059295-2912-4902-8049-54EFFC3817AB}" destId="{1E17A50E-9D78-431D-9B19-9C84A44F1604}" srcOrd="3" destOrd="0" presId="urn:microsoft.com/office/officeart/2005/8/layout/list1"/>
    <dgm:cxn modelId="{19A413B4-BA1A-4C7C-B319-EBDE58118936}" type="presParOf" srcId="{E5059295-2912-4902-8049-54EFFC3817AB}" destId="{91016E6C-CCDD-4A92-87C0-B02DBBA8155B}" srcOrd="4" destOrd="0" presId="urn:microsoft.com/office/officeart/2005/8/layout/list1"/>
    <dgm:cxn modelId="{A2E4F214-B494-49AF-9E83-75DAB09EED2D}" type="presParOf" srcId="{91016E6C-CCDD-4A92-87C0-B02DBBA8155B}" destId="{E4A5EE99-52D5-4599-A580-F0CA2FA0CD5C}" srcOrd="0" destOrd="0" presId="urn:microsoft.com/office/officeart/2005/8/layout/list1"/>
    <dgm:cxn modelId="{53C0185C-BC13-4729-90E2-408EDC2F84F0}" type="presParOf" srcId="{91016E6C-CCDD-4A92-87C0-B02DBBA8155B}" destId="{3E78F73D-803A-440A-807F-C11CEA206C89}" srcOrd="1" destOrd="0" presId="urn:microsoft.com/office/officeart/2005/8/layout/list1"/>
    <dgm:cxn modelId="{144E5A3E-2064-409D-8002-A2C65F5C3751}" type="presParOf" srcId="{E5059295-2912-4902-8049-54EFFC3817AB}" destId="{AB1C9669-2ECA-4311-8B26-6E7EB6EF319D}" srcOrd="5" destOrd="0" presId="urn:microsoft.com/office/officeart/2005/8/layout/list1"/>
    <dgm:cxn modelId="{E980873A-35A6-4419-A5F0-12AF604F6D98}" type="presParOf" srcId="{E5059295-2912-4902-8049-54EFFC3817AB}" destId="{6AD5BCC6-0D1C-4F3B-8A23-84AF6E82F7FF}" srcOrd="6" destOrd="0" presId="urn:microsoft.com/office/officeart/2005/8/layout/list1"/>
    <dgm:cxn modelId="{AB2DA2A1-DA85-4F40-AB2E-DF1AE257DF9D}" type="presParOf" srcId="{E5059295-2912-4902-8049-54EFFC3817AB}" destId="{679F1A0F-4A65-41F2-90C2-0B4069A5F5DD}" srcOrd="7" destOrd="0" presId="urn:microsoft.com/office/officeart/2005/8/layout/list1"/>
    <dgm:cxn modelId="{B7584109-3B90-40C2-ADB6-EB3E38B0221B}" type="presParOf" srcId="{E5059295-2912-4902-8049-54EFFC3817AB}" destId="{E9B091BF-DC1C-478C-B886-73133A0388CF}" srcOrd="8" destOrd="0" presId="urn:microsoft.com/office/officeart/2005/8/layout/list1"/>
    <dgm:cxn modelId="{D6DD0AED-84B6-4A3B-98A4-109C89C6D59A}" type="presParOf" srcId="{E9B091BF-DC1C-478C-B886-73133A0388CF}" destId="{7B99F29F-1D8E-4C18-A30D-92E64B75255D}" srcOrd="0" destOrd="0" presId="urn:microsoft.com/office/officeart/2005/8/layout/list1"/>
    <dgm:cxn modelId="{A38A9504-B790-4277-902E-A2FC7C85F6DE}" type="presParOf" srcId="{E9B091BF-DC1C-478C-B886-73133A0388CF}" destId="{1D409CCC-0793-462C-A39E-E7FB9C53E6D4}" srcOrd="1" destOrd="0" presId="urn:microsoft.com/office/officeart/2005/8/layout/list1"/>
    <dgm:cxn modelId="{41E2E029-3F6C-4759-89BA-AA6990DD3ECE}" type="presParOf" srcId="{E5059295-2912-4902-8049-54EFFC3817AB}" destId="{268968F1-D832-47BB-9D9D-0ED88A0D7B61}" srcOrd="9" destOrd="0" presId="urn:microsoft.com/office/officeart/2005/8/layout/list1"/>
    <dgm:cxn modelId="{A2C9603F-94C8-4491-972D-2157AF26AB4F}" type="presParOf" srcId="{E5059295-2912-4902-8049-54EFFC3817AB}" destId="{2D506980-BFD4-4933-85DB-8221F0AD9389}" srcOrd="10" destOrd="0" presId="urn:microsoft.com/office/officeart/2005/8/layout/list1"/>
    <dgm:cxn modelId="{6B4A250E-C042-40B7-99C5-9A434E539A9E}" type="presParOf" srcId="{E5059295-2912-4902-8049-54EFFC3817AB}" destId="{7F584AD3-2F82-4ADB-84A0-4C903F4ECDD7}" srcOrd="11" destOrd="0" presId="urn:microsoft.com/office/officeart/2005/8/layout/list1"/>
    <dgm:cxn modelId="{C0A14B8A-0808-4871-95CA-F026257D9909}" type="presParOf" srcId="{E5059295-2912-4902-8049-54EFFC3817AB}" destId="{9E330061-EA03-418B-8874-3A493EB1492D}" srcOrd="12" destOrd="0" presId="urn:microsoft.com/office/officeart/2005/8/layout/list1"/>
    <dgm:cxn modelId="{D47B63AC-9B70-4D38-8B02-F8F5846D228A}" type="presParOf" srcId="{9E330061-EA03-418B-8874-3A493EB1492D}" destId="{8D115379-C763-4BFE-ADD6-FA371B90FDA4}" srcOrd="0" destOrd="0" presId="urn:microsoft.com/office/officeart/2005/8/layout/list1"/>
    <dgm:cxn modelId="{2A0B7136-3CF0-4F41-AC39-BF44993AF602}" type="presParOf" srcId="{9E330061-EA03-418B-8874-3A493EB1492D}" destId="{F4FCEC3B-56F4-455F-AB50-B050DE1588F3}" srcOrd="1" destOrd="0" presId="urn:microsoft.com/office/officeart/2005/8/layout/list1"/>
    <dgm:cxn modelId="{A8529ECE-383A-48EA-A8FD-F978A7056772}" type="presParOf" srcId="{E5059295-2912-4902-8049-54EFFC3817AB}" destId="{CFC0B0E9-FF8A-4DE4-ACCD-9D96C09749D4}" srcOrd="13" destOrd="0" presId="urn:microsoft.com/office/officeart/2005/8/layout/list1"/>
    <dgm:cxn modelId="{0131A034-53D3-46B5-841A-8C6D45454652}" type="presParOf" srcId="{E5059295-2912-4902-8049-54EFFC3817AB}" destId="{C872B615-EE8E-4819-8FC8-ED33F75CB945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8082152-4499-4B3A-8F61-527E0677A4F6}" type="doc">
      <dgm:prSet loTypeId="urn:microsoft.com/office/officeart/2005/8/layout/hierarchy2" loCatId="hierarchy" qsTypeId="urn:microsoft.com/office/officeart/2005/8/quickstyle/simple2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22D045F6-572E-49BA-8363-9D82BE47309D}">
      <dgm:prSet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US" b="0" i="0" dirty="0"/>
            <a:t>Writing is one of the ways students </a:t>
          </a:r>
          <a:r>
            <a:rPr lang="en-US" b="0" i="1" dirty="0"/>
            <a:t>do</a:t>
          </a:r>
          <a:r>
            <a:rPr lang="en-US" b="0" i="0" dirty="0"/>
            <a:t> learning.</a:t>
          </a:r>
          <a:endParaRPr lang="en-US" dirty="0"/>
        </a:p>
      </dgm:t>
    </dgm:pt>
    <dgm:pt modelId="{59E034EA-9A07-47C9-A798-5A207E659B1B}" type="parTrans" cxnId="{9492480A-E220-4E4E-BE23-2535C7ABA591}">
      <dgm:prSet/>
      <dgm:spPr/>
      <dgm:t>
        <a:bodyPr/>
        <a:lstStyle/>
        <a:p>
          <a:endParaRPr lang="en-US"/>
        </a:p>
      </dgm:t>
    </dgm:pt>
    <dgm:pt modelId="{AEEF4F0D-435A-4C64-B9DC-5C98154A9A38}" type="sibTrans" cxnId="{9492480A-E220-4E4E-BE23-2535C7ABA591}">
      <dgm:prSet/>
      <dgm:spPr/>
      <dgm:t>
        <a:bodyPr/>
        <a:lstStyle/>
        <a:p>
          <a:endParaRPr lang="en-US"/>
        </a:p>
      </dgm:t>
    </dgm:pt>
    <dgm:pt modelId="{3362D0B9-FE73-4CB4-81D9-5167157ACACC}">
      <dgm:prSet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b="0" i="0"/>
            <a:t>Writing clarifies thinking </a:t>
          </a:r>
          <a:endParaRPr lang="en-US"/>
        </a:p>
      </dgm:t>
    </dgm:pt>
    <dgm:pt modelId="{3A016B35-60F6-4004-81E5-42FB12B2F5E0}" type="parTrans" cxnId="{21C26B50-F928-4D9A-91F4-2B166B3696AE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en-US"/>
        </a:p>
      </dgm:t>
    </dgm:pt>
    <dgm:pt modelId="{992493AB-3960-499F-B13B-1BDF976EB692}" type="sibTrans" cxnId="{21C26B50-F928-4D9A-91F4-2B166B3696AE}">
      <dgm:prSet/>
      <dgm:spPr/>
      <dgm:t>
        <a:bodyPr/>
        <a:lstStyle/>
        <a:p>
          <a:endParaRPr lang="en-US"/>
        </a:p>
      </dgm:t>
    </dgm:pt>
    <dgm:pt modelId="{AF6D1E15-490D-43E1-ADB1-FD7A0C23279E}">
      <dgm:prSet/>
      <dgm:spPr/>
      <dgm:t>
        <a:bodyPr/>
        <a:lstStyle/>
        <a:p>
          <a:r>
            <a:rPr lang="en-US" b="0" i="0" dirty="0"/>
            <a:t>“Higher cognitive functions, such as analysis and synthesis, seem to develop most fully only with the support of verbal language—particularly, it seems, of written language (</a:t>
          </a:r>
          <a:r>
            <a:rPr lang="en-US" b="0" i="0" u="sng" dirty="0">
              <a:hlinkClick xmlns:r="http://schemas.openxmlformats.org/officeDocument/2006/relationships" r:id="rId1"/>
            </a:rPr>
            <a:t>Emig, 1977</a:t>
          </a:r>
          <a:r>
            <a:rPr lang="en-US" b="0" i="0" dirty="0"/>
            <a:t>)</a:t>
          </a:r>
          <a:endParaRPr lang="en-US" dirty="0"/>
        </a:p>
      </dgm:t>
    </dgm:pt>
    <dgm:pt modelId="{2FF8AE63-FDF2-4A78-BA42-90328A50F9AB}" type="parTrans" cxnId="{5C1BB316-812C-4AD7-811A-CCC4FAC43048}">
      <dgm:prSet/>
      <dgm:spPr/>
      <dgm:t>
        <a:bodyPr/>
        <a:lstStyle/>
        <a:p>
          <a:endParaRPr lang="en-US"/>
        </a:p>
      </dgm:t>
    </dgm:pt>
    <dgm:pt modelId="{11C3BE19-8701-424E-9E1E-99909BEBBABA}" type="sibTrans" cxnId="{5C1BB316-812C-4AD7-811A-CCC4FAC43048}">
      <dgm:prSet/>
      <dgm:spPr/>
      <dgm:t>
        <a:bodyPr/>
        <a:lstStyle/>
        <a:p>
          <a:endParaRPr lang="en-US"/>
        </a:p>
      </dgm:t>
    </dgm:pt>
    <dgm:pt modelId="{3FCFFE75-860F-4654-BF9E-A7F06CE9F75B}">
      <dgm:prSet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b="0" i="0"/>
            <a:t>Writing makes thinking visible</a:t>
          </a:r>
          <a:endParaRPr lang="en-US"/>
        </a:p>
      </dgm:t>
    </dgm:pt>
    <dgm:pt modelId="{5465ECA8-3547-4DA4-B3D5-B5152F93C407}" type="parTrans" cxnId="{D1F1380E-03DC-4FD9-B6F8-1C368E14DBA6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en-US"/>
        </a:p>
      </dgm:t>
    </dgm:pt>
    <dgm:pt modelId="{1F042DDF-A454-4CB0-9C37-741A5F248709}" type="sibTrans" cxnId="{D1F1380E-03DC-4FD9-B6F8-1C368E14DBA6}">
      <dgm:prSet/>
      <dgm:spPr/>
      <dgm:t>
        <a:bodyPr/>
        <a:lstStyle/>
        <a:p>
          <a:endParaRPr lang="en-US"/>
        </a:p>
      </dgm:t>
    </dgm:pt>
    <dgm:pt modelId="{C844760C-7F35-495C-8D0E-1EB0EC5034EF}">
      <dgm:prSet/>
      <dgm:spPr/>
      <dgm:t>
        <a:bodyPr/>
        <a:lstStyle/>
        <a:p>
          <a:r>
            <a:rPr lang="en-US" b="0" i="0"/>
            <a:t>“Writing is best understood as a set of distinctive thinking processes which writers orchestrate or organize during the act of composing (</a:t>
          </a:r>
          <a:r>
            <a:rPr lang="en-US" b="0" i="0" u="sng">
              <a:hlinkClick xmlns:r="http://schemas.openxmlformats.org/officeDocument/2006/relationships" r:id="rId2"/>
            </a:rPr>
            <a:t>Flower and Hayes, 1981)</a:t>
          </a:r>
          <a:endParaRPr lang="en-US"/>
        </a:p>
      </dgm:t>
    </dgm:pt>
    <dgm:pt modelId="{AC5302C3-2B5D-4CCA-B648-BD056AD79F34}" type="parTrans" cxnId="{B498BCD9-FEA8-4EC7-AAD3-2FD1EC624862}">
      <dgm:prSet/>
      <dgm:spPr/>
      <dgm:t>
        <a:bodyPr/>
        <a:lstStyle/>
        <a:p>
          <a:endParaRPr lang="en-US"/>
        </a:p>
      </dgm:t>
    </dgm:pt>
    <dgm:pt modelId="{2AFBED25-7223-4CF8-9678-F2705DB038FA}" type="sibTrans" cxnId="{B498BCD9-FEA8-4EC7-AAD3-2FD1EC624862}">
      <dgm:prSet/>
      <dgm:spPr/>
      <dgm:t>
        <a:bodyPr/>
        <a:lstStyle/>
        <a:p>
          <a:endParaRPr lang="en-US"/>
        </a:p>
      </dgm:t>
    </dgm:pt>
    <dgm:pt modelId="{4F230DE8-EE7B-4A9A-B3F5-DAB8B30C9165}">
      <dgm:prSet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b="0" i="0"/>
            <a:t>Writing transforms knowledge</a:t>
          </a:r>
          <a:endParaRPr lang="en-US"/>
        </a:p>
      </dgm:t>
    </dgm:pt>
    <dgm:pt modelId="{5F35B935-5DBF-404B-B8DE-342212419A23}" type="parTrans" cxnId="{5EFB18D9-8E14-40E1-AD17-8D1CD3144AA3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en-US"/>
        </a:p>
      </dgm:t>
    </dgm:pt>
    <dgm:pt modelId="{794B02FD-665D-4571-93EE-245ED6121D1B}" type="sibTrans" cxnId="{5EFB18D9-8E14-40E1-AD17-8D1CD3144AA3}">
      <dgm:prSet/>
      <dgm:spPr/>
      <dgm:t>
        <a:bodyPr/>
        <a:lstStyle/>
        <a:p>
          <a:endParaRPr lang="en-US"/>
        </a:p>
      </dgm:t>
    </dgm:pt>
    <dgm:pt modelId="{184AF378-BB94-47C5-99B0-DCDEEF2694B2}">
      <dgm:prSet/>
      <dgm:spPr/>
      <dgm:t>
        <a:bodyPr/>
        <a:lstStyle/>
        <a:p>
          <a:r>
            <a:rPr lang="en-US" b="0" i="0" u="sng">
              <a:hlinkClick xmlns:r="http://schemas.openxmlformats.org/officeDocument/2006/relationships" r:id="rId3"/>
            </a:rPr>
            <a:t>Bereiter &amp; Scardamalia </a:t>
          </a:r>
          <a:r>
            <a:rPr lang="en-US" b="0" i="0"/>
            <a:t>distinguish basic “knowledge telling” from more advanced “knowledge transforming.”</a:t>
          </a:r>
          <a:endParaRPr lang="en-US"/>
        </a:p>
      </dgm:t>
    </dgm:pt>
    <dgm:pt modelId="{725ECD3C-2FA2-429B-9F5A-04953D6A9F37}" type="parTrans" cxnId="{2CCE479A-83B2-426B-856C-A3CFAF133F94}">
      <dgm:prSet/>
      <dgm:spPr/>
      <dgm:t>
        <a:bodyPr/>
        <a:lstStyle/>
        <a:p>
          <a:endParaRPr lang="en-US"/>
        </a:p>
      </dgm:t>
    </dgm:pt>
    <dgm:pt modelId="{75AD7813-CA64-470B-86D1-1186FB36064A}" type="sibTrans" cxnId="{2CCE479A-83B2-426B-856C-A3CFAF133F94}">
      <dgm:prSet/>
      <dgm:spPr/>
      <dgm:t>
        <a:bodyPr/>
        <a:lstStyle/>
        <a:p>
          <a:endParaRPr lang="en-US"/>
        </a:p>
      </dgm:t>
    </dgm:pt>
    <dgm:pt modelId="{7B72583A-5425-4211-B228-8F30AA40E0AF}" type="pres">
      <dgm:prSet presAssocID="{A8082152-4499-4B3A-8F61-527E0677A4F6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DCBCC112-1589-43AE-A5EB-CD75D3FBB84F}" type="pres">
      <dgm:prSet presAssocID="{22D045F6-572E-49BA-8363-9D82BE47309D}" presName="root1" presStyleCnt="0"/>
      <dgm:spPr/>
    </dgm:pt>
    <dgm:pt modelId="{FF092A90-D910-4CFE-9233-BC1DF20AE716}" type="pres">
      <dgm:prSet presAssocID="{22D045F6-572E-49BA-8363-9D82BE47309D}" presName="LevelOneTextNode" presStyleLbl="node0" presStyleIdx="0" presStyleCnt="1">
        <dgm:presLayoutVars>
          <dgm:chPref val="3"/>
        </dgm:presLayoutVars>
      </dgm:prSet>
      <dgm:spPr/>
    </dgm:pt>
    <dgm:pt modelId="{92E78FC1-1D7F-44CA-B55B-D22F03C039FA}" type="pres">
      <dgm:prSet presAssocID="{22D045F6-572E-49BA-8363-9D82BE47309D}" presName="level2hierChild" presStyleCnt="0"/>
      <dgm:spPr/>
    </dgm:pt>
    <dgm:pt modelId="{A4DE2598-1A10-4B7E-A234-B8778185172B}" type="pres">
      <dgm:prSet presAssocID="{3A016B35-60F6-4004-81E5-42FB12B2F5E0}" presName="conn2-1" presStyleLbl="parChTrans1D2" presStyleIdx="0" presStyleCnt="3"/>
      <dgm:spPr/>
    </dgm:pt>
    <dgm:pt modelId="{05EDDFD5-E1B3-461B-9DE1-25AA2BA2091B}" type="pres">
      <dgm:prSet presAssocID="{3A016B35-60F6-4004-81E5-42FB12B2F5E0}" presName="connTx" presStyleLbl="parChTrans1D2" presStyleIdx="0" presStyleCnt="3"/>
      <dgm:spPr/>
    </dgm:pt>
    <dgm:pt modelId="{F95414DE-49C2-4A68-9FAD-B06D226BB3D3}" type="pres">
      <dgm:prSet presAssocID="{3362D0B9-FE73-4CB4-81D9-5167157ACACC}" presName="root2" presStyleCnt="0"/>
      <dgm:spPr/>
    </dgm:pt>
    <dgm:pt modelId="{7FD10785-C454-4D4A-A0A8-9D1DC2B0980E}" type="pres">
      <dgm:prSet presAssocID="{3362D0B9-FE73-4CB4-81D9-5167157ACACC}" presName="LevelTwoTextNode" presStyleLbl="node2" presStyleIdx="0" presStyleCnt="3">
        <dgm:presLayoutVars>
          <dgm:chPref val="3"/>
        </dgm:presLayoutVars>
      </dgm:prSet>
      <dgm:spPr/>
    </dgm:pt>
    <dgm:pt modelId="{D2D0F862-355E-48B7-B798-F0091CDF38EB}" type="pres">
      <dgm:prSet presAssocID="{3362D0B9-FE73-4CB4-81D9-5167157ACACC}" presName="level3hierChild" presStyleCnt="0"/>
      <dgm:spPr/>
    </dgm:pt>
    <dgm:pt modelId="{A4CA1DC5-9481-401D-9C05-B3D25469533A}" type="pres">
      <dgm:prSet presAssocID="{2FF8AE63-FDF2-4A78-BA42-90328A50F9AB}" presName="conn2-1" presStyleLbl="parChTrans1D3" presStyleIdx="0" presStyleCnt="3"/>
      <dgm:spPr/>
    </dgm:pt>
    <dgm:pt modelId="{30C4472B-595B-4E9E-8F96-B4F30FE831B9}" type="pres">
      <dgm:prSet presAssocID="{2FF8AE63-FDF2-4A78-BA42-90328A50F9AB}" presName="connTx" presStyleLbl="parChTrans1D3" presStyleIdx="0" presStyleCnt="3"/>
      <dgm:spPr/>
    </dgm:pt>
    <dgm:pt modelId="{D83A225B-5316-45D1-9602-4AFFB4954999}" type="pres">
      <dgm:prSet presAssocID="{AF6D1E15-490D-43E1-ADB1-FD7A0C23279E}" presName="root2" presStyleCnt="0"/>
      <dgm:spPr/>
    </dgm:pt>
    <dgm:pt modelId="{934C6FFB-EBAF-469C-8AC4-B38979F8BEAD}" type="pres">
      <dgm:prSet presAssocID="{AF6D1E15-490D-43E1-ADB1-FD7A0C23279E}" presName="LevelTwoTextNode" presStyleLbl="node3" presStyleIdx="0" presStyleCnt="3">
        <dgm:presLayoutVars>
          <dgm:chPref val="3"/>
        </dgm:presLayoutVars>
      </dgm:prSet>
      <dgm:spPr/>
    </dgm:pt>
    <dgm:pt modelId="{5F2FEE92-CCDD-462D-9AFD-B0747280DE64}" type="pres">
      <dgm:prSet presAssocID="{AF6D1E15-490D-43E1-ADB1-FD7A0C23279E}" presName="level3hierChild" presStyleCnt="0"/>
      <dgm:spPr/>
    </dgm:pt>
    <dgm:pt modelId="{23E269E0-6A71-4BC4-A8F7-8CCBB9282E5E}" type="pres">
      <dgm:prSet presAssocID="{5465ECA8-3547-4DA4-B3D5-B5152F93C407}" presName="conn2-1" presStyleLbl="parChTrans1D2" presStyleIdx="1" presStyleCnt="3"/>
      <dgm:spPr/>
    </dgm:pt>
    <dgm:pt modelId="{A4061BEC-3C1E-4F4A-96FC-80D0FAE982DF}" type="pres">
      <dgm:prSet presAssocID="{5465ECA8-3547-4DA4-B3D5-B5152F93C407}" presName="connTx" presStyleLbl="parChTrans1D2" presStyleIdx="1" presStyleCnt="3"/>
      <dgm:spPr/>
    </dgm:pt>
    <dgm:pt modelId="{24BC82E7-7D65-4A90-8063-683CF45224B0}" type="pres">
      <dgm:prSet presAssocID="{3FCFFE75-860F-4654-BF9E-A7F06CE9F75B}" presName="root2" presStyleCnt="0"/>
      <dgm:spPr/>
    </dgm:pt>
    <dgm:pt modelId="{3A95419C-2C16-4E27-BA2E-7F6888D4E9DB}" type="pres">
      <dgm:prSet presAssocID="{3FCFFE75-860F-4654-BF9E-A7F06CE9F75B}" presName="LevelTwoTextNode" presStyleLbl="node2" presStyleIdx="1" presStyleCnt="3">
        <dgm:presLayoutVars>
          <dgm:chPref val="3"/>
        </dgm:presLayoutVars>
      </dgm:prSet>
      <dgm:spPr/>
    </dgm:pt>
    <dgm:pt modelId="{78988ECF-EB8D-4285-B3F6-177851FCB026}" type="pres">
      <dgm:prSet presAssocID="{3FCFFE75-860F-4654-BF9E-A7F06CE9F75B}" presName="level3hierChild" presStyleCnt="0"/>
      <dgm:spPr/>
    </dgm:pt>
    <dgm:pt modelId="{869E8189-7C41-44E7-B88F-5CB56C6F5BE3}" type="pres">
      <dgm:prSet presAssocID="{AC5302C3-2B5D-4CCA-B648-BD056AD79F34}" presName="conn2-1" presStyleLbl="parChTrans1D3" presStyleIdx="1" presStyleCnt="3"/>
      <dgm:spPr/>
    </dgm:pt>
    <dgm:pt modelId="{6A2DF0AD-E89B-47BF-BF29-4645929852EC}" type="pres">
      <dgm:prSet presAssocID="{AC5302C3-2B5D-4CCA-B648-BD056AD79F34}" presName="connTx" presStyleLbl="parChTrans1D3" presStyleIdx="1" presStyleCnt="3"/>
      <dgm:spPr/>
    </dgm:pt>
    <dgm:pt modelId="{0CB22422-2040-4D5D-8768-267439C154C7}" type="pres">
      <dgm:prSet presAssocID="{C844760C-7F35-495C-8D0E-1EB0EC5034EF}" presName="root2" presStyleCnt="0"/>
      <dgm:spPr/>
    </dgm:pt>
    <dgm:pt modelId="{89A5C409-96FC-4D09-8D51-7F535B1492EB}" type="pres">
      <dgm:prSet presAssocID="{C844760C-7F35-495C-8D0E-1EB0EC5034EF}" presName="LevelTwoTextNode" presStyleLbl="node3" presStyleIdx="1" presStyleCnt="3">
        <dgm:presLayoutVars>
          <dgm:chPref val="3"/>
        </dgm:presLayoutVars>
      </dgm:prSet>
      <dgm:spPr/>
    </dgm:pt>
    <dgm:pt modelId="{C9C08601-E6AF-4872-AE5E-133E43DAF575}" type="pres">
      <dgm:prSet presAssocID="{C844760C-7F35-495C-8D0E-1EB0EC5034EF}" presName="level3hierChild" presStyleCnt="0"/>
      <dgm:spPr/>
    </dgm:pt>
    <dgm:pt modelId="{43798F9A-2408-42DC-A091-F8E1EB3AEB3A}" type="pres">
      <dgm:prSet presAssocID="{5F35B935-5DBF-404B-B8DE-342212419A23}" presName="conn2-1" presStyleLbl="parChTrans1D2" presStyleIdx="2" presStyleCnt="3"/>
      <dgm:spPr/>
    </dgm:pt>
    <dgm:pt modelId="{902C47C6-8670-4DC9-8A40-ACFF69CA79FB}" type="pres">
      <dgm:prSet presAssocID="{5F35B935-5DBF-404B-B8DE-342212419A23}" presName="connTx" presStyleLbl="parChTrans1D2" presStyleIdx="2" presStyleCnt="3"/>
      <dgm:spPr/>
    </dgm:pt>
    <dgm:pt modelId="{1187E022-ECB9-4D19-B3DE-9670A2EA6C35}" type="pres">
      <dgm:prSet presAssocID="{4F230DE8-EE7B-4A9A-B3F5-DAB8B30C9165}" presName="root2" presStyleCnt="0"/>
      <dgm:spPr/>
    </dgm:pt>
    <dgm:pt modelId="{41299BFD-8F40-4355-AC35-269E3686EC08}" type="pres">
      <dgm:prSet presAssocID="{4F230DE8-EE7B-4A9A-B3F5-DAB8B30C9165}" presName="LevelTwoTextNode" presStyleLbl="node2" presStyleIdx="2" presStyleCnt="3">
        <dgm:presLayoutVars>
          <dgm:chPref val="3"/>
        </dgm:presLayoutVars>
      </dgm:prSet>
      <dgm:spPr/>
    </dgm:pt>
    <dgm:pt modelId="{5EE78B2B-9C12-46D8-8428-BA247016D12A}" type="pres">
      <dgm:prSet presAssocID="{4F230DE8-EE7B-4A9A-B3F5-DAB8B30C9165}" presName="level3hierChild" presStyleCnt="0"/>
      <dgm:spPr/>
    </dgm:pt>
    <dgm:pt modelId="{7BACC11C-3B06-4DCC-B524-D057D610A060}" type="pres">
      <dgm:prSet presAssocID="{725ECD3C-2FA2-429B-9F5A-04953D6A9F37}" presName="conn2-1" presStyleLbl="parChTrans1D3" presStyleIdx="2" presStyleCnt="3"/>
      <dgm:spPr/>
    </dgm:pt>
    <dgm:pt modelId="{11F4B7F2-F815-40CC-B3AA-5C0FC09A7728}" type="pres">
      <dgm:prSet presAssocID="{725ECD3C-2FA2-429B-9F5A-04953D6A9F37}" presName="connTx" presStyleLbl="parChTrans1D3" presStyleIdx="2" presStyleCnt="3"/>
      <dgm:spPr/>
    </dgm:pt>
    <dgm:pt modelId="{3279A7AA-1864-4E74-955F-B9EBF405C180}" type="pres">
      <dgm:prSet presAssocID="{184AF378-BB94-47C5-99B0-DCDEEF2694B2}" presName="root2" presStyleCnt="0"/>
      <dgm:spPr/>
    </dgm:pt>
    <dgm:pt modelId="{F7CEC4A0-E2AB-427B-9E77-4A45F3FDD9EF}" type="pres">
      <dgm:prSet presAssocID="{184AF378-BB94-47C5-99B0-DCDEEF2694B2}" presName="LevelTwoTextNode" presStyleLbl="node3" presStyleIdx="2" presStyleCnt="3">
        <dgm:presLayoutVars>
          <dgm:chPref val="3"/>
        </dgm:presLayoutVars>
      </dgm:prSet>
      <dgm:spPr/>
    </dgm:pt>
    <dgm:pt modelId="{17F15625-B9B9-4D5E-A1C2-4D2FE77A46CA}" type="pres">
      <dgm:prSet presAssocID="{184AF378-BB94-47C5-99B0-DCDEEF2694B2}" presName="level3hierChild" presStyleCnt="0"/>
      <dgm:spPr/>
    </dgm:pt>
  </dgm:ptLst>
  <dgm:cxnLst>
    <dgm:cxn modelId="{D87D5F00-ABAD-49EC-879E-831C24F1BAC7}" type="presOf" srcId="{22D045F6-572E-49BA-8363-9D82BE47309D}" destId="{FF092A90-D910-4CFE-9233-BC1DF20AE716}" srcOrd="0" destOrd="0" presId="urn:microsoft.com/office/officeart/2005/8/layout/hierarchy2"/>
    <dgm:cxn modelId="{69226E03-F27B-4AED-94D6-5355D250C2F9}" type="presOf" srcId="{184AF378-BB94-47C5-99B0-DCDEEF2694B2}" destId="{F7CEC4A0-E2AB-427B-9E77-4A45F3FDD9EF}" srcOrd="0" destOrd="0" presId="urn:microsoft.com/office/officeart/2005/8/layout/hierarchy2"/>
    <dgm:cxn modelId="{9492480A-E220-4E4E-BE23-2535C7ABA591}" srcId="{A8082152-4499-4B3A-8F61-527E0677A4F6}" destId="{22D045F6-572E-49BA-8363-9D82BE47309D}" srcOrd="0" destOrd="0" parTransId="{59E034EA-9A07-47C9-A798-5A207E659B1B}" sibTransId="{AEEF4F0D-435A-4C64-B9DC-5C98154A9A38}"/>
    <dgm:cxn modelId="{245CFF0B-776E-4DA3-8CB3-CF049E89C281}" type="presOf" srcId="{AC5302C3-2B5D-4CCA-B648-BD056AD79F34}" destId="{869E8189-7C41-44E7-B88F-5CB56C6F5BE3}" srcOrd="0" destOrd="0" presId="urn:microsoft.com/office/officeart/2005/8/layout/hierarchy2"/>
    <dgm:cxn modelId="{D1F1380E-03DC-4FD9-B6F8-1C368E14DBA6}" srcId="{22D045F6-572E-49BA-8363-9D82BE47309D}" destId="{3FCFFE75-860F-4654-BF9E-A7F06CE9F75B}" srcOrd="1" destOrd="0" parTransId="{5465ECA8-3547-4DA4-B3D5-B5152F93C407}" sibTransId="{1F042DDF-A454-4CB0-9C37-741A5F248709}"/>
    <dgm:cxn modelId="{5C1BB316-812C-4AD7-811A-CCC4FAC43048}" srcId="{3362D0B9-FE73-4CB4-81D9-5167157ACACC}" destId="{AF6D1E15-490D-43E1-ADB1-FD7A0C23279E}" srcOrd="0" destOrd="0" parTransId="{2FF8AE63-FDF2-4A78-BA42-90328A50F9AB}" sibTransId="{11C3BE19-8701-424E-9E1E-99909BEBBABA}"/>
    <dgm:cxn modelId="{FBD74625-E7BF-4104-9D25-663DE2B09024}" type="presOf" srcId="{2FF8AE63-FDF2-4A78-BA42-90328A50F9AB}" destId="{30C4472B-595B-4E9E-8F96-B4F30FE831B9}" srcOrd="1" destOrd="0" presId="urn:microsoft.com/office/officeart/2005/8/layout/hierarchy2"/>
    <dgm:cxn modelId="{1A0AAE27-2016-496C-97F8-C32870DF81A8}" type="presOf" srcId="{AC5302C3-2B5D-4CCA-B648-BD056AD79F34}" destId="{6A2DF0AD-E89B-47BF-BF29-4645929852EC}" srcOrd="1" destOrd="0" presId="urn:microsoft.com/office/officeart/2005/8/layout/hierarchy2"/>
    <dgm:cxn modelId="{D11E6430-372B-4D20-BC68-3AF4E8474267}" type="presOf" srcId="{3A016B35-60F6-4004-81E5-42FB12B2F5E0}" destId="{05EDDFD5-E1B3-461B-9DE1-25AA2BA2091B}" srcOrd="1" destOrd="0" presId="urn:microsoft.com/office/officeart/2005/8/layout/hierarchy2"/>
    <dgm:cxn modelId="{F317843C-CFF0-462B-9681-9845C23A0E4C}" type="presOf" srcId="{725ECD3C-2FA2-429B-9F5A-04953D6A9F37}" destId="{7BACC11C-3B06-4DCC-B524-D057D610A060}" srcOrd="0" destOrd="0" presId="urn:microsoft.com/office/officeart/2005/8/layout/hierarchy2"/>
    <dgm:cxn modelId="{148CCD5E-6618-4152-B719-FF9C4E99AD1B}" type="presOf" srcId="{5F35B935-5DBF-404B-B8DE-342212419A23}" destId="{902C47C6-8670-4DC9-8A40-ACFF69CA79FB}" srcOrd="1" destOrd="0" presId="urn:microsoft.com/office/officeart/2005/8/layout/hierarchy2"/>
    <dgm:cxn modelId="{7DCA5144-64ED-4522-8B93-7C6A171D62C7}" type="presOf" srcId="{725ECD3C-2FA2-429B-9F5A-04953D6A9F37}" destId="{11F4B7F2-F815-40CC-B3AA-5C0FC09A7728}" srcOrd="1" destOrd="0" presId="urn:microsoft.com/office/officeart/2005/8/layout/hierarchy2"/>
    <dgm:cxn modelId="{7343F644-22BE-44CB-B22B-65F33D1FF8FF}" type="presOf" srcId="{5465ECA8-3547-4DA4-B3D5-B5152F93C407}" destId="{23E269E0-6A71-4BC4-A8F7-8CCBB9282E5E}" srcOrd="0" destOrd="0" presId="urn:microsoft.com/office/officeart/2005/8/layout/hierarchy2"/>
    <dgm:cxn modelId="{78FE846D-8E6A-42C4-A97F-0976CBC96E04}" type="presOf" srcId="{4F230DE8-EE7B-4A9A-B3F5-DAB8B30C9165}" destId="{41299BFD-8F40-4355-AC35-269E3686EC08}" srcOrd="0" destOrd="0" presId="urn:microsoft.com/office/officeart/2005/8/layout/hierarchy2"/>
    <dgm:cxn modelId="{21C26B50-F928-4D9A-91F4-2B166B3696AE}" srcId="{22D045F6-572E-49BA-8363-9D82BE47309D}" destId="{3362D0B9-FE73-4CB4-81D9-5167157ACACC}" srcOrd="0" destOrd="0" parTransId="{3A016B35-60F6-4004-81E5-42FB12B2F5E0}" sibTransId="{992493AB-3960-499F-B13B-1BDF976EB692}"/>
    <dgm:cxn modelId="{5430F581-FA7C-48A2-A442-E0E79E717B84}" type="presOf" srcId="{AF6D1E15-490D-43E1-ADB1-FD7A0C23279E}" destId="{934C6FFB-EBAF-469C-8AC4-B38979F8BEAD}" srcOrd="0" destOrd="0" presId="urn:microsoft.com/office/officeart/2005/8/layout/hierarchy2"/>
    <dgm:cxn modelId="{79A6EA8A-E002-4D70-B1E4-188CE41DE496}" type="presOf" srcId="{3FCFFE75-860F-4654-BF9E-A7F06CE9F75B}" destId="{3A95419C-2C16-4E27-BA2E-7F6888D4E9DB}" srcOrd="0" destOrd="0" presId="urn:microsoft.com/office/officeart/2005/8/layout/hierarchy2"/>
    <dgm:cxn modelId="{F7895597-E877-4ECF-AB3C-665DA9616EF0}" type="presOf" srcId="{A8082152-4499-4B3A-8F61-527E0677A4F6}" destId="{7B72583A-5425-4211-B228-8F30AA40E0AF}" srcOrd="0" destOrd="0" presId="urn:microsoft.com/office/officeart/2005/8/layout/hierarchy2"/>
    <dgm:cxn modelId="{71E5279A-2A8A-4AEA-826B-B6BAE51E6B0F}" type="presOf" srcId="{5465ECA8-3547-4DA4-B3D5-B5152F93C407}" destId="{A4061BEC-3C1E-4F4A-96FC-80D0FAE982DF}" srcOrd="1" destOrd="0" presId="urn:microsoft.com/office/officeart/2005/8/layout/hierarchy2"/>
    <dgm:cxn modelId="{2CCE479A-83B2-426B-856C-A3CFAF133F94}" srcId="{4F230DE8-EE7B-4A9A-B3F5-DAB8B30C9165}" destId="{184AF378-BB94-47C5-99B0-DCDEEF2694B2}" srcOrd="0" destOrd="0" parTransId="{725ECD3C-2FA2-429B-9F5A-04953D6A9F37}" sibTransId="{75AD7813-CA64-470B-86D1-1186FB36064A}"/>
    <dgm:cxn modelId="{5B003DB1-7042-4579-8F48-6EC1FEB4F8BA}" type="presOf" srcId="{5F35B935-5DBF-404B-B8DE-342212419A23}" destId="{43798F9A-2408-42DC-A091-F8E1EB3AEB3A}" srcOrd="0" destOrd="0" presId="urn:microsoft.com/office/officeart/2005/8/layout/hierarchy2"/>
    <dgm:cxn modelId="{FD7C9DC9-B0A4-412E-9F9C-46C6A4DC425B}" type="presOf" srcId="{C844760C-7F35-495C-8D0E-1EB0EC5034EF}" destId="{89A5C409-96FC-4D09-8D51-7F535B1492EB}" srcOrd="0" destOrd="0" presId="urn:microsoft.com/office/officeart/2005/8/layout/hierarchy2"/>
    <dgm:cxn modelId="{5EFB18D9-8E14-40E1-AD17-8D1CD3144AA3}" srcId="{22D045F6-572E-49BA-8363-9D82BE47309D}" destId="{4F230DE8-EE7B-4A9A-B3F5-DAB8B30C9165}" srcOrd="2" destOrd="0" parTransId="{5F35B935-5DBF-404B-B8DE-342212419A23}" sibTransId="{794B02FD-665D-4571-93EE-245ED6121D1B}"/>
    <dgm:cxn modelId="{B498BCD9-FEA8-4EC7-AAD3-2FD1EC624862}" srcId="{3FCFFE75-860F-4654-BF9E-A7F06CE9F75B}" destId="{C844760C-7F35-495C-8D0E-1EB0EC5034EF}" srcOrd="0" destOrd="0" parTransId="{AC5302C3-2B5D-4CCA-B648-BD056AD79F34}" sibTransId="{2AFBED25-7223-4CF8-9678-F2705DB038FA}"/>
    <dgm:cxn modelId="{DFF46DDE-E5DB-45EF-B6DE-0D0D004F1B3B}" type="presOf" srcId="{3A016B35-60F6-4004-81E5-42FB12B2F5E0}" destId="{A4DE2598-1A10-4B7E-A234-B8778185172B}" srcOrd="0" destOrd="0" presId="urn:microsoft.com/office/officeart/2005/8/layout/hierarchy2"/>
    <dgm:cxn modelId="{8F7ACBE1-69C5-4B81-A6DE-22C0875FED0C}" type="presOf" srcId="{3362D0B9-FE73-4CB4-81D9-5167157ACACC}" destId="{7FD10785-C454-4D4A-A0A8-9D1DC2B0980E}" srcOrd="0" destOrd="0" presId="urn:microsoft.com/office/officeart/2005/8/layout/hierarchy2"/>
    <dgm:cxn modelId="{5336D1FB-6E18-4FEC-A6F1-F261FE464660}" type="presOf" srcId="{2FF8AE63-FDF2-4A78-BA42-90328A50F9AB}" destId="{A4CA1DC5-9481-401D-9C05-B3D25469533A}" srcOrd="0" destOrd="0" presId="urn:microsoft.com/office/officeart/2005/8/layout/hierarchy2"/>
    <dgm:cxn modelId="{56CB698B-D08B-4968-864F-ACD0BD674D90}" type="presParOf" srcId="{7B72583A-5425-4211-B228-8F30AA40E0AF}" destId="{DCBCC112-1589-43AE-A5EB-CD75D3FBB84F}" srcOrd="0" destOrd="0" presId="urn:microsoft.com/office/officeart/2005/8/layout/hierarchy2"/>
    <dgm:cxn modelId="{96E70603-BC64-43EF-8E86-F67A04A0AEBB}" type="presParOf" srcId="{DCBCC112-1589-43AE-A5EB-CD75D3FBB84F}" destId="{FF092A90-D910-4CFE-9233-BC1DF20AE716}" srcOrd="0" destOrd="0" presId="urn:microsoft.com/office/officeart/2005/8/layout/hierarchy2"/>
    <dgm:cxn modelId="{7FEABC60-76E7-4557-BE27-8BFD25EEA2AF}" type="presParOf" srcId="{DCBCC112-1589-43AE-A5EB-CD75D3FBB84F}" destId="{92E78FC1-1D7F-44CA-B55B-D22F03C039FA}" srcOrd="1" destOrd="0" presId="urn:microsoft.com/office/officeart/2005/8/layout/hierarchy2"/>
    <dgm:cxn modelId="{981E65D0-891B-4DCE-859C-754DA2D54F89}" type="presParOf" srcId="{92E78FC1-1D7F-44CA-B55B-D22F03C039FA}" destId="{A4DE2598-1A10-4B7E-A234-B8778185172B}" srcOrd="0" destOrd="0" presId="urn:microsoft.com/office/officeart/2005/8/layout/hierarchy2"/>
    <dgm:cxn modelId="{400AAE8A-73AA-4F48-BDEA-66E0BF244834}" type="presParOf" srcId="{A4DE2598-1A10-4B7E-A234-B8778185172B}" destId="{05EDDFD5-E1B3-461B-9DE1-25AA2BA2091B}" srcOrd="0" destOrd="0" presId="urn:microsoft.com/office/officeart/2005/8/layout/hierarchy2"/>
    <dgm:cxn modelId="{F232CCF7-4319-4F7A-9636-628EFFCB6F81}" type="presParOf" srcId="{92E78FC1-1D7F-44CA-B55B-D22F03C039FA}" destId="{F95414DE-49C2-4A68-9FAD-B06D226BB3D3}" srcOrd="1" destOrd="0" presId="urn:microsoft.com/office/officeart/2005/8/layout/hierarchy2"/>
    <dgm:cxn modelId="{8DB843FB-E180-4B74-B40B-6CBDD3EE378A}" type="presParOf" srcId="{F95414DE-49C2-4A68-9FAD-B06D226BB3D3}" destId="{7FD10785-C454-4D4A-A0A8-9D1DC2B0980E}" srcOrd="0" destOrd="0" presId="urn:microsoft.com/office/officeart/2005/8/layout/hierarchy2"/>
    <dgm:cxn modelId="{8BC26A8A-025A-4C54-99F3-14AD459862B9}" type="presParOf" srcId="{F95414DE-49C2-4A68-9FAD-B06D226BB3D3}" destId="{D2D0F862-355E-48B7-B798-F0091CDF38EB}" srcOrd="1" destOrd="0" presId="urn:microsoft.com/office/officeart/2005/8/layout/hierarchy2"/>
    <dgm:cxn modelId="{21530B6E-397B-450D-9F42-BF2724EA995F}" type="presParOf" srcId="{D2D0F862-355E-48B7-B798-F0091CDF38EB}" destId="{A4CA1DC5-9481-401D-9C05-B3D25469533A}" srcOrd="0" destOrd="0" presId="urn:microsoft.com/office/officeart/2005/8/layout/hierarchy2"/>
    <dgm:cxn modelId="{9270989B-6DC3-489B-8F18-71BFA78C154D}" type="presParOf" srcId="{A4CA1DC5-9481-401D-9C05-B3D25469533A}" destId="{30C4472B-595B-4E9E-8F96-B4F30FE831B9}" srcOrd="0" destOrd="0" presId="urn:microsoft.com/office/officeart/2005/8/layout/hierarchy2"/>
    <dgm:cxn modelId="{7FD96C9B-276D-4487-A2E7-FE97169CD453}" type="presParOf" srcId="{D2D0F862-355E-48B7-B798-F0091CDF38EB}" destId="{D83A225B-5316-45D1-9602-4AFFB4954999}" srcOrd="1" destOrd="0" presId="urn:microsoft.com/office/officeart/2005/8/layout/hierarchy2"/>
    <dgm:cxn modelId="{0DB05789-DCB6-4E50-9F20-D0C3DB15E5D0}" type="presParOf" srcId="{D83A225B-5316-45D1-9602-4AFFB4954999}" destId="{934C6FFB-EBAF-469C-8AC4-B38979F8BEAD}" srcOrd="0" destOrd="0" presId="urn:microsoft.com/office/officeart/2005/8/layout/hierarchy2"/>
    <dgm:cxn modelId="{82734ACE-B7E3-47E9-9222-5E4F41294F2C}" type="presParOf" srcId="{D83A225B-5316-45D1-9602-4AFFB4954999}" destId="{5F2FEE92-CCDD-462D-9AFD-B0747280DE64}" srcOrd="1" destOrd="0" presId="urn:microsoft.com/office/officeart/2005/8/layout/hierarchy2"/>
    <dgm:cxn modelId="{135D5154-B162-43C6-99A4-D0BF384CF4D1}" type="presParOf" srcId="{92E78FC1-1D7F-44CA-B55B-D22F03C039FA}" destId="{23E269E0-6A71-4BC4-A8F7-8CCBB9282E5E}" srcOrd="2" destOrd="0" presId="urn:microsoft.com/office/officeart/2005/8/layout/hierarchy2"/>
    <dgm:cxn modelId="{21DDB460-41E6-4253-BA2B-EEF7C09B812A}" type="presParOf" srcId="{23E269E0-6A71-4BC4-A8F7-8CCBB9282E5E}" destId="{A4061BEC-3C1E-4F4A-96FC-80D0FAE982DF}" srcOrd="0" destOrd="0" presId="urn:microsoft.com/office/officeart/2005/8/layout/hierarchy2"/>
    <dgm:cxn modelId="{EE0E34B7-1891-40FF-AE2E-E220C76AA82A}" type="presParOf" srcId="{92E78FC1-1D7F-44CA-B55B-D22F03C039FA}" destId="{24BC82E7-7D65-4A90-8063-683CF45224B0}" srcOrd="3" destOrd="0" presId="urn:microsoft.com/office/officeart/2005/8/layout/hierarchy2"/>
    <dgm:cxn modelId="{5B8C6FA0-935F-481E-95C5-374697D3CFDC}" type="presParOf" srcId="{24BC82E7-7D65-4A90-8063-683CF45224B0}" destId="{3A95419C-2C16-4E27-BA2E-7F6888D4E9DB}" srcOrd="0" destOrd="0" presId="urn:microsoft.com/office/officeart/2005/8/layout/hierarchy2"/>
    <dgm:cxn modelId="{F3429E1A-F88E-409E-B5E5-CECBB56B180E}" type="presParOf" srcId="{24BC82E7-7D65-4A90-8063-683CF45224B0}" destId="{78988ECF-EB8D-4285-B3F6-177851FCB026}" srcOrd="1" destOrd="0" presId="urn:microsoft.com/office/officeart/2005/8/layout/hierarchy2"/>
    <dgm:cxn modelId="{709F6B9D-D212-4D1D-8953-155FC1911094}" type="presParOf" srcId="{78988ECF-EB8D-4285-B3F6-177851FCB026}" destId="{869E8189-7C41-44E7-B88F-5CB56C6F5BE3}" srcOrd="0" destOrd="0" presId="urn:microsoft.com/office/officeart/2005/8/layout/hierarchy2"/>
    <dgm:cxn modelId="{96F0E2A9-6F63-4EC0-990D-2C0511556235}" type="presParOf" srcId="{869E8189-7C41-44E7-B88F-5CB56C6F5BE3}" destId="{6A2DF0AD-E89B-47BF-BF29-4645929852EC}" srcOrd="0" destOrd="0" presId="urn:microsoft.com/office/officeart/2005/8/layout/hierarchy2"/>
    <dgm:cxn modelId="{A59D9E4E-EF2A-4360-8068-54B6D9E20C7D}" type="presParOf" srcId="{78988ECF-EB8D-4285-B3F6-177851FCB026}" destId="{0CB22422-2040-4D5D-8768-267439C154C7}" srcOrd="1" destOrd="0" presId="urn:microsoft.com/office/officeart/2005/8/layout/hierarchy2"/>
    <dgm:cxn modelId="{D2412F51-EA2A-458C-93D2-D8306B5483D2}" type="presParOf" srcId="{0CB22422-2040-4D5D-8768-267439C154C7}" destId="{89A5C409-96FC-4D09-8D51-7F535B1492EB}" srcOrd="0" destOrd="0" presId="urn:microsoft.com/office/officeart/2005/8/layout/hierarchy2"/>
    <dgm:cxn modelId="{7CEF04BB-D86E-40D3-947A-9ED3E7718AE6}" type="presParOf" srcId="{0CB22422-2040-4D5D-8768-267439C154C7}" destId="{C9C08601-E6AF-4872-AE5E-133E43DAF575}" srcOrd="1" destOrd="0" presId="urn:microsoft.com/office/officeart/2005/8/layout/hierarchy2"/>
    <dgm:cxn modelId="{B5B3297A-608D-45F0-A839-8960370DB25D}" type="presParOf" srcId="{92E78FC1-1D7F-44CA-B55B-D22F03C039FA}" destId="{43798F9A-2408-42DC-A091-F8E1EB3AEB3A}" srcOrd="4" destOrd="0" presId="urn:microsoft.com/office/officeart/2005/8/layout/hierarchy2"/>
    <dgm:cxn modelId="{6F1AE0FF-141D-47D1-B1F3-47FD6796E5BA}" type="presParOf" srcId="{43798F9A-2408-42DC-A091-F8E1EB3AEB3A}" destId="{902C47C6-8670-4DC9-8A40-ACFF69CA79FB}" srcOrd="0" destOrd="0" presId="urn:microsoft.com/office/officeart/2005/8/layout/hierarchy2"/>
    <dgm:cxn modelId="{67E7519D-A7A3-4436-9461-74BEF807455D}" type="presParOf" srcId="{92E78FC1-1D7F-44CA-B55B-D22F03C039FA}" destId="{1187E022-ECB9-4D19-B3DE-9670A2EA6C35}" srcOrd="5" destOrd="0" presId="urn:microsoft.com/office/officeart/2005/8/layout/hierarchy2"/>
    <dgm:cxn modelId="{5E4061C7-11A2-401B-8AB9-FE887AEC058B}" type="presParOf" srcId="{1187E022-ECB9-4D19-B3DE-9670A2EA6C35}" destId="{41299BFD-8F40-4355-AC35-269E3686EC08}" srcOrd="0" destOrd="0" presId="urn:microsoft.com/office/officeart/2005/8/layout/hierarchy2"/>
    <dgm:cxn modelId="{5188D933-349D-4D96-B0C5-EDE935288C3E}" type="presParOf" srcId="{1187E022-ECB9-4D19-B3DE-9670A2EA6C35}" destId="{5EE78B2B-9C12-46D8-8428-BA247016D12A}" srcOrd="1" destOrd="0" presId="urn:microsoft.com/office/officeart/2005/8/layout/hierarchy2"/>
    <dgm:cxn modelId="{83F2FF91-B0F2-4A66-AAAE-9A2B2973FAB8}" type="presParOf" srcId="{5EE78B2B-9C12-46D8-8428-BA247016D12A}" destId="{7BACC11C-3B06-4DCC-B524-D057D610A060}" srcOrd="0" destOrd="0" presId="urn:microsoft.com/office/officeart/2005/8/layout/hierarchy2"/>
    <dgm:cxn modelId="{7021AA9D-980C-4AF0-9968-C75A2A86DF2D}" type="presParOf" srcId="{7BACC11C-3B06-4DCC-B524-D057D610A060}" destId="{11F4B7F2-F815-40CC-B3AA-5C0FC09A7728}" srcOrd="0" destOrd="0" presId="urn:microsoft.com/office/officeart/2005/8/layout/hierarchy2"/>
    <dgm:cxn modelId="{CE1D3D5A-D28A-49A6-9C33-7CA6F39DE93C}" type="presParOf" srcId="{5EE78B2B-9C12-46D8-8428-BA247016D12A}" destId="{3279A7AA-1864-4E74-955F-B9EBF405C180}" srcOrd="1" destOrd="0" presId="urn:microsoft.com/office/officeart/2005/8/layout/hierarchy2"/>
    <dgm:cxn modelId="{444D0A1F-75DD-4D28-B9D9-20F97D0D01AA}" type="presParOf" srcId="{3279A7AA-1864-4E74-955F-B9EBF405C180}" destId="{F7CEC4A0-E2AB-427B-9E77-4A45F3FDD9EF}" srcOrd="0" destOrd="0" presId="urn:microsoft.com/office/officeart/2005/8/layout/hierarchy2"/>
    <dgm:cxn modelId="{F54DE09C-79DF-436E-A1E7-4F790C56AB9B}" type="presParOf" srcId="{3279A7AA-1864-4E74-955F-B9EBF405C180}" destId="{17F15625-B9B9-4D5E-A1C2-4D2FE77A46CA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B024B61-E80A-4E03-8B53-10F4EED82FA2}" type="doc">
      <dgm:prSet loTypeId="urn:microsoft.com/office/officeart/2005/8/layout/list1" loCatId="list" qsTypeId="urn:microsoft.com/office/officeart/2005/8/quickstyle/simple2" qsCatId="simple" csTypeId="urn:microsoft.com/office/officeart/2005/8/colors/accent6_3" csCatId="accent6" phldr="1"/>
      <dgm:spPr/>
      <dgm:t>
        <a:bodyPr/>
        <a:lstStyle/>
        <a:p>
          <a:endParaRPr lang="en-US"/>
        </a:p>
      </dgm:t>
    </dgm:pt>
    <dgm:pt modelId="{DD2805B4-D161-4FBD-859F-9258D8861DA2}">
      <dgm:prSet/>
      <dgm:spPr/>
      <dgm:t>
        <a:bodyPr/>
        <a:lstStyle/>
        <a:p>
          <a:r>
            <a:rPr lang="en-US"/>
            <a:t>The scholarship gives us a problem:</a:t>
          </a:r>
        </a:p>
      </dgm:t>
    </dgm:pt>
    <dgm:pt modelId="{D07791C2-B221-4A41-B1EB-9EB0AE3918E2}" type="parTrans" cxnId="{0DDEDD2F-8095-4CC4-8723-830671721127}">
      <dgm:prSet/>
      <dgm:spPr/>
      <dgm:t>
        <a:bodyPr/>
        <a:lstStyle/>
        <a:p>
          <a:endParaRPr lang="en-US"/>
        </a:p>
      </dgm:t>
    </dgm:pt>
    <dgm:pt modelId="{7190567D-7245-450C-900C-52A9B9744AF1}" type="sibTrans" cxnId="{0DDEDD2F-8095-4CC4-8723-830671721127}">
      <dgm:prSet/>
      <dgm:spPr/>
      <dgm:t>
        <a:bodyPr/>
        <a:lstStyle/>
        <a:p>
          <a:endParaRPr lang="en-US"/>
        </a:p>
      </dgm:t>
    </dgm:pt>
    <dgm:pt modelId="{4738FD7D-6170-4E2A-BF28-174472DB588A}">
      <dgm:prSet/>
      <dgm:spPr/>
      <dgm:t>
        <a:bodyPr/>
        <a:lstStyle/>
        <a:p>
          <a:r>
            <a:rPr lang="en-US"/>
            <a:t>Writing matters, but teachers often do not feel prepared to “teach writing.”</a:t>
          </a:r>
          <a:endParaRPr lang="en-US" dirty="0"/>
        </a:p>
      </dgm:t>
    </dgm:pt>
    <dgm:pt modelId="{B5782DC7-83F8-4D5F-AF64-C62DC00791BD}" type="parTrans" cxnId="{44B650DD-6A79-4392-B305-D5AB34618FA2}">
      <dgm:prSet/>
      <dgm:spPr/>
      <dgm:t>
        <a:bodyPr/>
        <a:lstStyle/>
        <a:p>
          <a:endParaRPr lang="en-US"/>
        </a:p>
      </dgm:t>
    </dgm:pt>
    <dgm:pt modelId="{F6292F23-FB91-4C77-92F7-B122D7A4AA11}" type="sibTrans" cxnId="{44B650DD-6A79-4392-B305-D5AB34618FA2}">
      <dgm:prSet/>
      <dgm:spPr/>
      <dgm:t>
        <a:bodyPr/>
        <a:lstStyle/>
        <a:p>
          <a:endParaRPr lang="en-US"/>
        </a:p>
      </dgm:t>
    </dgm:pt>
    <dgm:pt modelId="{7EB98ECF-2108-450D-872F-D5A3859524D0}">
      <dgm:prSet/>
      <dgm:spPr/>
      <dgm:t>
        <a:bodyPr/>
        <a:lstStyle/>
        <a:p>
          <a:r>
            <a:rPr lang="en-US" dirty="0"/>
            <a:t>Students may value writing, but confidence and apprehension shape how they engage with it. </a:t>
          </a:r>
        </a:p>
      </dgm:t>
    </dgm:pt>
    <dgm:pt modelId="{ED07DE14-EDEB-4315-8068-BD8E2F550751}" type="parTrans" cxnId="{4B5A4321-2C43-4CDE-86CA-534C4C867E06}">
      <dgm:prSet/>
      <dgm:spPr/>
      <dgm:t>
        <a:bodyPr/>
        <a:lstStyle/>
        <a:p>
          <a:endParaRPr lang="en-US"/>
        </a:p>
      </dgm:t>
    </dgm:pt>
    <dgm:pt modelId="{D2C3C920-4F94-4E10-A64D-71377B3BB3C2}" type="sibTrans" cxnId="{4B5A4321-2C43-4CDE-86CA-534C4C867E06}">
      <dgm:prSet/>
      <dgm:spPr/>
      <dgm:t>
        <a:bodyPr/>
        <a:lstStyle/>
        <a:p>
          <a:endParaRPr lang="en-US"/>
        </a:p>
      </dgm:t>
    </dgm:pt>
    <dgm:pt modelId="{FC66B27B-9506-491C-B222-4BD3B7BCDBB7}">
      <dgm:prSet/>
      <dgm:spPr/>
      <dgm:t>
        <a:bodyPr/>
        <a:lstStyle/>
        <a:p>
          <a:r>
            <a:rPr lang="en-US"/>
            <a:t>The move: lean into expertise </a:t>
          </a:r>
        </a:p>
      </dgm:t>
    </dgm:pt>
    <dgm:pt modelId="{E1CA4BEA-F6FF-4873-A25F-1FCE01104422}" type="parTrans" cxnId="{79EFD21B-1549-436E-B178-A95B26C8A636}">
      <dgm:prSet/>
      <dgm:spPr/>
      <dgm:t>
        <a:bodyPr/>
        <a:lstStyle/>
        <a:p>
          <a:endParaRPr lang="en-US"/>
        </a:p>
      </dgm:t>
    </dgm:pt>
    <dgm:pt modelId="{198F0931-BE8A-4693-AC73-968ECCE946EA}" type="sibTrans" cxnId="{79EFD21B-1549-436E-B178-A95B26C8A636}">
      <dgm:prSet/>
      <dgm:spPr/>
      <dgm:t>
        <a:bodyPr/>
        <a:lstStyle/>
        <a:p>
          <a:endParaRPr lang="en-US"/>
        </a:p>
      </dgm:t>
    </dgm:pt>
    <dgm:pt modelId="{16D208EF-BAE6-4C46-A355-8AF457B94389}">
      <dgm:prSet/>
      <dgm:spPr/>
      <dgm:t>
        <a:bodyPr/>
        <a:lstStyle/>
        <a:p>
          <a:r>
            <a:rPr lang="en-US" dirty="0"/>
            <a:t>Use writing to help students do the thinking agriculture already requires: observe → document → explain → justify → reflect → communicate</a:t>
          </a:r>
        </a:p>
      </dgm:t>
    </dgm:pt>
    <dgm:pt modelId="{0CB6730D-E4EC-4B4C-9E3C-B129737C3BBB}" type="parTrans" cxnId="{95EF372F-48AA-40A6-8341-010295FBCEE2}">
      <dgm:prSet/>
      <dgm:spPr/>
      <dgm:t>
        <a:bodyPr/>
        <a:lstStyle/>
        <a:p>
          <a:endParaRPr lang="en-US"/>
        </a:p>
      </dgm:t>
    </dgm:pt>
    <dgm:pt modelId="{0BD92A01-B11F-4B64-8D25-381781C72D13}" type="sibTrans" cxnId="{95EF372F-48AA-40A6-8341-010295FBCEE2}">
      <dgm:prSet/>
      <dgm:spPr/>
      <dgm:t>
        <a:bodyPr/>
        <a:lstStyle/>
        <a:p>
          <a:endParaRPr lang="en-US"/>
        </a:p>
      </dgm:t>
    </dgm:pt>
    <dgm:pt modelId="{00D48D7E-5E0A-47AB-9401-BFAEA5FB72D4}">
      <dgm:prSet/>
      <dgm:spPr/>
      <dgm:t>
        <a:bodyPr/>
        <a:lstStyle/>
        <a:p>
          <a:r>
            <a:rPr lang="en-US" dirty="0"/>
            <a:t>Make writing field-specific, intentional, and iterative. </a:t>
          </a:r>
        </a:p>
      </dgm:t>
    </dgm:pt>
    <dgm:pt modelId="{E01BCFD7-FE6C-4A6A-86CC-79381E0BCB04}" type="parTrans" cxnId="{DFCBFEC2-7134-41F8-B1F8-070FB11C5D6E}">
      <dgm:prSet/>
      <dgm:spPr/>
      <dgm:t>
        <a:bodyPr/>
        <a:lstStyle/>
        <a:p>
          <a:endParaRPr lang="en-US"/>
        </a:p>
      </dgm:t>
    </dgm:pt>
    <dgm:pt modelId="{6ACC247E-5684-4D42-BD2D-95D6775C5E78}" type="sibTrans" cxnId="{DFCBFEC2-7134-41F8-B1F8-070FB11C5D6E}">
      <dgm:prSet/>
      <dgm:spPr/>
      <dgm:t>
        <a:bodyPr/>
        <a:lstStyle/>
        <a:p>
          <a:endParaRPr lang="en-US"/>
        </a:p>
      </dgm:t>
    </dgm:pt>
    <dgm:pt modelId="{F4473704-6054-48CD-96FC-16510BBA8876}" type="pres">
      <dgm:prSet presAssocID="{DB024B61-E80A-4E03-8B53-10F4EED82FA2}" presName="linear" presStyleCnt="0">
        <dgm:presLayoutVars>
          <dgm:dir/>
          <dgm:animLvl val="lvl"/>
          <dgm:resizeHandles val="exact"/>
        </dgm:presLayoutVars>
      </dgm:prSet>
      <dgm:spPr/>
    </dgm:pt>
    <dgm:pt modelId="{A0099B5F-0B6A-4830-8DD7-299EF4587C34}" type="pres">
      <dgm:prSet presAssocID="{DD2805B4-D161-4FBD-859F-9258D8861DA2}" presName="parentLin" presStyleCnt="0"/>
      <dgm:spPr/>
    </dgm:pt>
    <dgm:pt modelId="{E8BEF3C6-7DEC-4619-BF4B-7198AA62409F}" type="pres">
      <dgm:prSet presAssocID="{DD2805B4-D161-4FBD-859F-9258D8861DA2}" presName="parentLeftMargin" presStyleLbl="node1" presStyleIdx="0" presStyleCnt="2"/>
      <dgm:spPr/>
    </dgm:pt>
    <dgm:pt modelId="{3D014B27-8C93-47C2-928A-E2FA64F79E6A}" type="pres">
      <dgm:prSet presAssocID="{DD2805B4-D161-4FBD-859F-9258D8861DA2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4E65092A-1CF1-409F-93A6-420D2AD1C191}" type="pres">
      <dgm:prSet presAssocID="{DD2805B4-D161-4FBD-859F-9258D8861DA2}" presName="negativeSpace" presStyleCnt="0"/>
      <dgm:spPr/>
    </dgm:pt>
    <dgm:pt modelId="{B7090A87-A3D8-43E0-8BE3-D012519EA811}" type="pres">
      <dgm:prSet presAssocID="{DD2805B4-D161-4FBD-859F-9258D8861DA2}" presName="childText" presStyleLbl="conFgAcc1" presStyleIdx="0" presStyleCnt="2">
        <dgm:presLayoutVars>
          <dgm:bulletEnabled val="1"/>
        </dgm:presLayoutVars>
      </dgm:prSet>
      <dgm:spPr/>
    </dgm:pt>
    <dgm:pt modelId="{D4A1D47D-01C6-4386-AF34-514DCD850EC1}" type="pres">
      <dgm:prSet presAssocID="{7190567D-7245-450C-900C-52A9B9744AF1}" presName="spaceBetweenRectangles" presStyleCnt="0"/>
      <dgm:spPr/>
    </dgm:pt>
    <dgm:pt modelId="{78F69E95-F3F8-4B6B-AC3A-1E3F69EBB9C9}" type="pres">
      <dgm:prSet presAssocID="{FC66B27B-9506-491C-B222-4BD3B7BCDBB7}" presName="parentLin" presStyleCnt="0"/>
      <dgm:spPr/>
    </dgm:pt>
    <dgm:pt modelId="{530DBC86-9FC3-4953-907F-33F392D1B168}" type="pres">
      <dgm:prSet presAssocID="{FC66B27B-9506-491C-B222-4BD3B7BCDBB7}" presName="parentLeftMargin" presStyleLbl="node1" presStyleIdx="0" presStyleCnt="2"/>
      <dgm:spPr/>
    </dgm:pt>
    <dgm:pt modelId="{CB38E5F0-B4C5-490D-81D4-8F1688D5AEB1}" type="pres">
      <dgm:prSet presAssocID="{FC66B27B-9506-491C-B222-4BD3B7BCDBB7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021119EB-4FE4-404B-968A-A47ED8F8C461}" type="pres">
      <dgm:prSet presAssocID="{FC66B27B-9506-491C-B222-4BD3B7BCDBB7}" presName="negativeSpace" presStyleCnt="0"/>
      <dgm:spPr/>
    </dgm:pt>
    <dgm:pt modelId="{6281EAEB-E0A0-435F-BACC-69AC127DBDC5}" type="pres">
      <dgm:prSet presAssocID="{FC66B27B-9506-491C-B222-4BD3B7BCDBB7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79EFD21B-1549-436E-B178-A95B26C8A636}" srcId="{DB024B61-E80A-4E03-8B53-10F4EED82FA2}" destId="{FC66B27B-9506-491C-B222-4BD3B7BCDBB7}" srcOrd="1" destOrd="0" parTransId="{E1CA4BEA-F6FF-4873-A25F-1FCE01104422}" sibTransId="{198F0931-BE8A-4693-AC73-968ECCE946EA}"/>
    <dgm:cxn modelId="{4B5A4321-2C43-4CDE-86CA-534C4C867E06}" srcId="{DD2805B4-D161-4FBD-859F-9258D8861DA2}" destId="{7EB98ECF-2108-450D-872F-D5A3859524D0}" srcOrd="1" destOrd="0" parTransId="{ED07DE14-EDEB-4315-8068-BD8E2F550751}" sibTransId="{D2C3C920-4F94-4E10-A64D-71377B3BB3C2}"/>
    <dgm:cxn modelId="{C93DBC26-AAC6-4354-8A23-99796359F1D8}" type="presOf" srcId="{00D48D7E-5E0A-47AB-9401-BFAEA5FB72D4}" destId="{6281EAEB-E0A0-435F-BACC-69AC127DBDC5}" srcOrd="0" destOrd="1" presId="urn:microsoft.com/office/officeart/2005/8/layout/list1"/>
    <dgm:cxn modelId="{95EF372F-48AA-40A6-8341-010295FBCEE2}" srcId="{FC66B27B-9506-491C-B222-4BD3B7BCDBB7}" destId="{16D208EF-BAE6-4C46-A355-8AF457B94389}" srcOrd="0" destOrd="0" parTransId="{0CB6730D-E4EC-4B4C-9E3C-B129737C3BBB}" sibTransId="{0BD92A01-B11F-4B64-8D25-381781C72D13}"/>
    <dgm:cxn modelId="{0DDEDD2F-8095-4CC4-8723-830671721127}" srcId="{DB024B61-E80A-4E03-8B53-10F4EED82FA2}" destId="{DD2805B4-D161-4FBD-859F-9258D8861DA2}" srcOrd="0" destOrd="0" parTransId="{D07791C2-B221-4A41-B1EB-9EB0AE3918E2}" sibTransId="{7190567D-7245-450C-900C-52A9B9744AF1}"/>
    <dgm:cxn modelId="{D8751A5F-CB74-420B-BF83-09F61083F8B4}" type="presOf" srcId="{FC66B27B-9506-491C-B222-4BD3B7BCDBB7}" destId="{530DBC86-9FC3-4953-907F-33F392D1B168}" srcOrd="0" destOrd="0" presId="urn:microsoft.com/office/officeart/2005/8/layout/list1"/>
    <dgm:cxn modelId="{6E1EAC90-81E1-4F76-BBBE-0E643A041352}" type="presOf" srcId="{16D208EF-BAE6-4C46-A355-8AF457B94389}" destId="{6281EAEB-E0A0-435F-BACC-69AC127DBDC5}" srcOrd="0" destOrd="0" presId="urn:microsoft.com/office/officeart/2005/8/layout/list1"/>
    <dgm:cxn modelId="{3F97469A-AA65-4AC5-BFAE-70CE7432FBCB}" type="presOf" srcId="{DD2805B4-D161-4FBD-859F-9258D8861DA2}" destId="{E8BEF3C6-7DEC-4619-BF4B-7198AA62409F}" srcOrd="0" destOrd="0" presId="urn:microsoft.com/office/officeart/2005/8/layout/list1"/>
    <dgm:cxn modelId="{DFCBFEC2-7134-41F8-B1F8-070FB11C5D6E}" srcId="{FC66B27B-9506-491C-B222-4BD3B7BCDBB7}" destId="{00D48D7E-5E0A-47AB-9401-BFAEA5FB72D4}" srcOrd="1" destOrd="0" parTransId="{E01BCFD7-FE6C-4A6A-86CC-79381E0BCB04}" sibTransId="{6ACC247E-5684-4D42-BD2D-95D6775C5E78}"/>
    <dgm:cxn modelId="{226F50C9-1AE7-412A-9664-6CE67396E4F0}" type="presOf" srcId="{7EB98ECF-2108-450D-872F-D5A3859524D0}" destId="{B7090A87-A3D8-43E0-8BE3-D012519EA811}" srcOrd="0" destOrd="1" presId="urn:microsoft.com/office/officeart/2005/8/layout/list1"/>
    <dgm:cxn modelId="{EDC921D5-7027-4D1D-A792-E8A789CFCB2B}" type="presOf" srcId="{FC66B27B-9506-491C-B222-4BD3B7BCDBB7}" destId="{CB38E5F0-B4C5-490D-81D4-8F1688D5AEB1}" srcOrd="1" destOrd="0" presId="urn:microsoft.com/office/officeart/2005/8/layout/list1"/>
    <dgm:cxn modelId="{44B650DD-6A79-4392-B305-D5AB34618FA2}" srcId="{DD2805B4-D161-4FBD-859F-9258D8861DA2}" destId="{4738FD7D-6170-4E2A-BF28-174472DB588A}" srcOrd="0" destOrd="0" parTransId="{B5782DC7-83F8-4D5F-AF64-C62DC00791BD}" sibTransId="{F6292F23-FB91-4C77-92F7-B122D7A4AA11}"/>
    <dgm:cxn modelId="{C83656F5-3B8C-4624-BB5D-BDA47B657A53}" type="presOf" srcId="{DB024B61-E80A-4E03-8B53-10F4EED82FA2}" destId="{F4473704-6054-48CD-96FC-16510BBA8876}" srcOrd="0" destOrd="0" presId="urn:microsoft.com/office/officeart/2005/8/layout/list1"/>
    <dgm:cxn modelId="{9F23F3FC-3CC7-423F-8F58-DAB53040BFF3}" type="presOf" srcId="{DD2805B4-D161-4FBD-859F-9258D8861DA2}" destId="{3D014B27-8C93-47C2-928A-E2FA64F79E6A}" srcOrd="1" destOrd="0" presId="urn:microsoft.com/office/officeart/2005/8/layout/list1"/>
    <dgm:cxn modelId="{EE133EFE-9763-4AD2-85FA-CE18086DE55D}" type="presOf" srcId="{4738FD7D-6170-4E2A-BF28-174472DB588A}" destId="{B7090A87-A3D8-43E0-8BE3-D012519EA811}" srcOrd="0" destOrd="0" presId="urn:microsoft.com/office/officeart/2005/8/layout/list1"/>
    <dgm:cxn modelId="{DB18A6CD-1BFE-4292-A288-AED3FFD7A9B2}" type="presParOf" srcId="{F4473704-6054-48CD-96FC-16510BBA8876}" destId="{A0099B5F-0B6A-4830-8DD7-299EF4587C34}" srcOrd="0" destOrd="0" presId="urn:microsoft.com/office/officeart/2005/8/layout/list1"/>
    <dgm:cxn modelId="{4CA7BD0C-CE72-4E4F-8FD1-88C9D1B7EF3C}" type="presParOf" srcId="{A0099B5F-0B6A-4830-8DD7-299EF4587C34}" destId="{E8BEF3C6-7DEC-4619-BF4B-7198AA62409F}" srcOrd="0" destOrd="0" presId="urn:microsoft.com/office/officeart/2005/8/layout/list1"/>
    <dgm:cxn modelId="{9866720A-22A2-4DA6-BEA2-B92D9A748220}" type="presParOf" srcId="{A0099B5F-0B6A-4830-8DD7-299EF4587C34}" destId="{3D014B27-8C93-47C2-928A-E2FA64F79E6A}" srcOrd="1" destOrd="0" presId="urn:microsoft.com/office/officeart/2005/8/layout/list1"/>
    <dgm:cxn modelId="{05848EC1-9A7C-490A-9833-93B4AC851220}" type="presParOf" srcId="{F4473704-6054-48CD-96FC-16510BBA8876}" destId="{4E65092A-1CF1-409F-93A6-420D2AD1C191}" srcOrd="1" destOrd="0" presId="urn:microsoft.com/office/officeart/2005/8/layout/list1"/>
    <dgm:cxn modelId="{C9D23348-5AF0-4DF2-9CC8-3801990A8F89}" type="presParOf" srcId="{F4473704-6054-48CD-96FC-16510BBA8876}" destId="{B7090A87-A3D8-43E0-8BE3-D012519EA811}" srcOrd="2" destOrd="0" presId="urn:microsoft.com/office/officeart/2005/8/layout/list1"/>
    <dgm:cxn modelId="{2D0791C7-A29E-4716-AC35-707DA4317137}" type="presParOf" srcId="{F4473704-6054-48CD-96FC-16510BBA8876}" destId="{D4A1D47D-01C6-4386-AF34-514DCD850EC1}" srcOrd="3" destOrd="0" presId="urn:microsoft.com/office/officeart/2005/8/layout/list1"/>
    <dgm:cxn modelId="{4C6DB85C-0B29-48A8-AC60-1158082EE806}" type="presParOf" srcId="{F4473704-6054-48CD-96FC-16510BBA8876}" destId="{78F69E95-F3F8-4B6B-AC3A-1E3F69EBB9C9}" srcOrd="4" destOrd="0" presId="urn:microsoft.com/office/officeart/2005/8/layout/list1"/>
    <dgm:cxn modelId="{DEAF87CB-F0DB-499C-97A5-A18F1943C463}" type="presParOf" srcId="{78F69E95-F3F8-4B6B-AC3A-1E3F69EBB9C9}" destId="{530DBC86-9FC3-4953-907F-33F392D1B168}" srcOrd="0" destOrd="0" presId="urn:microsoft.com/office/officeart/2005/8/layout/list1"/>
    <dgm:cxn modelId="{84D85153-F305-44C0-9DA5-91C2C6F14F18}" type="presParOf" srcId="{78F69E95-F3F8-4B6B-AC3A-1E3F69EBB9C9}" destId="{CB38E5F0-B4C5-490D-81D4-8F1688D5AEB1}" srcOrd="1" destOrd="0" presId="urn:microsoft.com/office/officeart/2005/8/layout/list1"/>
    <dgm:cxn modelId="{5BF50477-F368-4C44-A7ED-5253ABD2B053}" type="presParOf" srcId="{F4473704-6054-48CD-96FC-16510BBA8876}" destId="{021119EB-4FE4-404B-968A-A47ED8F8C461}" srcOrd="5" destOrd="0" presId="urn:microsoft.com/office/officeart/2005/8/layout/list1"/>
    <dgm:cxn modelId="{B4D796A3-93C3-40F5-8B30-A65EC09BA44B}" type="presParOf" srcId="{F4473704-6054-48CD-96FC-16510BBA8876}" destId="{6281EAEB-E0A0-435F-BACC-69AC127DBDC5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CC110ED-83CD-4668-8308-6D3A9E518697}" type="doc">
      <dgm:prSet loTypeId="urn:microsoft.com/office/officeart/2008/layout/VerticalCurvedList" loCatId="list" qsTypeId="urn:microsoft.com/office/officeart/2005/8/quickstyle/simple2" qsCatId="simple" csTypeId="urn:microsoft.com/office/officeart/2005/8/colors/accent6_3" csCatId="accent6"/>
      <dgm:spPr/>
      <dgm:t>
        <a:bodyPr/>
        <a:lstStyle/>
        <a:p>
          <a:endParaRPr lang="en-US"/>
        </a:p>
      </dgm:t>
    </dgm:pt>
    <dgm:pt modelId="{ABBF7100-5A1D-4761-8B5F-54435748DA66}">
      <dgm:prSet/>
      <dgm:spPr/>
      <dgm:t>
        <a:bodyPr/>
        <a:lstStyle/>
        <a:p>
          <a:r>
            <a:rPr lang="en-US" dirty="0"/>
            <a:t>“We cannot possibly teach all genres students might need to know in the future, but we can teach the concept of genre.” </a:t>
          </a:r>
          <a:r>
            <a:rPr lang="en-US" u="sng" dirty="0">
              <a:hlinkClick xmlns:r="http://schemas.openxmlformats.org/officeDocument/2006/relationships" r:id="rId1"/>
            </a:rPr>
            <a:t>Anne Beaufort, 2007</a:t>
          </a:r>
          <a:endParaRPr lang="en-US" dirty="0"/>
        </a:p>
      </dgm:t>
    </dgm:pt>
    <dgm:pt modelId="{946F96F7-D41C-4256-A43C-813E81BB6199}" type="parTrans" cxnId="{4D68AA0A-5C14-4D63-9CA0-04BCDDB7EA8E}">
      <dgm:prSet/>
      <dgm:spPr/>
      <dgm:t>
        <a:bodyPr/>
        <a:lstStyle/>
        <a:p>
          <a:endParaRPr lang="en-US"/>
        </a:p>
      </dgm:t>
    </dgm:pt>
    <dgm:pt modelId="{2781F32B-BF5C-4CA0-BE45-D9FA70B84015}" type="sibTrans" cxnId="{4D68AA0A-5C14-4D63-9CA0-04BCDDB7EA8E}">
      <dgm:prSet/>
      <dgm:spPr/>
      <dgm:t>
        <a:bodyPr/>
        <a:lstStyle/>
        <a:p>
          <a:endParaRPr lang="en-US"/>
        </a:p>
      </dgm:t>
    </dgm:pt>
    <dgm:pt modelId="{136A0CC8-F7F2-4904-89F4-4B096D11309A}">
      <dgm:prSet/>
      <dgm:spPr/>
      <dgm:t>
        <a:bodyPr/>
        <a:lstStyle/>
        <a:p>
          <a:r>
            <a:rPr lang="en-US"/>
            <a:t>Genre is bigger than form: it is tied to recurring social situations, purposes, audiences, and actions. </a:t>
          </a:r>
          <a:r>
            <a:rPr lang="en-US" u="sng">
              <a:hlinkClick xmlns:r="http://schemas.openxmlformats.org/officeDocument/2006/relationships" r:id="rId2"/>
            </a:rPr>
            <a:t>Miller, 1984</a:t>
          </a:r>
          <a:endParaRPr lang="en-US"/>
        </a:p>
      </dgm:t>
    </dgm:pt>
    <dgm:pt modelId="{06036C40-4A56-4CEF-A3E4-228B147112A6}" type="parTrans" cxnId="{8B4B11E4-8286-4D6B-A89B-98EBA90ED6E2}">
      <dgm:prSet/>
      <dgm:spPr/>
      <dgm:t>
        <a:bodyPr/>
        <a:lstStyle/>
        <a:p>
          <a:endParaRPr lang="en-US"/>
        </a:p>
      </dgm:t>
    </dgm:pt>
    <dgm:pt modelId="{D4F56115-6F81-4A37-A360-073B471308B8}" type="sibTrans" cxnId="{8B4B11E4-8286-4D6B-A89B-98EBA90ED6E2}">
      <dgm:prSet/>
      <dgm:spPr/>
      <dgm:t>
        <a:bodyPr/>
        <a:lstStyle/>
        <a:p>
          <a:endParaRPr lang="en-US"/>
        </a:p>
      </dgm:t>
    </dgm:pt>
    <dgm:pt modelId="{E9C4BFBC-845E-484C-9310-76E2CACF614C}">
      <dgm:prSet/>
      <dgm:spPr/>
      <dgm:t>
        <a:bodyPr/>
        <a:lstStyle/>
        <a:p>
          <a:r>
            <a:rPr lang="en-US"/>
            <a:t>“Ignoring that fact leaves knowledge of specific genres as part of the hidden curriculum.” </a:t>
          </a:r>
          <a:r>
            <a:rPr lang="en-US" u="sng">
              <a:hlinkClick xmlns:r="http://schemas.openxmlformats.org/officeDocument/2006/relationships" r:id="rId3"/>
            </a:rPr>
            <a:t>Amy Devitt, 2009</a:t>
          </a:r>
          <a:endParaRPr lang="en-US"/>
        </a:p>
      </dgm:t>
    </dgm:pt>
    <dgm:pt modelId="{8935ECFA-C143-49DC-95DB-DD86320FAF9A}" type="parTrans" cxnId="{F0E9DF85-828A-4C6C-8164-EFE7EA4A66DD}">
      <dgm:prSet/>
      <dgm:spPr/>
      <dgm:t>
        <a:bodyPr/>
        <a:lstStyle/>
        <a:p>
          <a:endParaRPr lang="en-US"/>
        </a:p>
      </dgm:t>
    </dgm:pt>
    <dgm:pt modelId="{7DF4F039-229A-4A2D-A539-FD6A7F5D0983}" type="sibTrans" cxnId="{F0E9DF85-828A-4C6C-8164-EFE7EA4A66DD}">
      <dgm:prSet/>
      <dgm:spPr/>
      <dgm:t>
        <a:bodyPr/>
        <a:lstStyle/>
        <a:p>
          <a:endParaRPr lang="en-US"/>
        </a:p>
      </dgm:t>
    </dgm:pt>
    <dgm:pt modelId="{DA9DA35A-9931-4D98-8A58-CB642C1B4B75}" type="pres">
      <dgm:prSet presAssocID="{7CC110ED-83CD-4668-8308-6D3A9E518697}" presName="Name0" presStyleCnt="0">
        <dgm:presLayoutVars>
          <dgm:chMax val="7"/>
          <dgm:chPref val="7"/>
          <dgm:dir/>
        </dgm:presLayoutVars>
      </dgm:prSet>
      <dgm:spPr/>
    </dgm:pt>
    <dgm:pt modelId="{FD0D2128-2B2A-4533-B78C-8C5F200681FA}" type="pres">
      <dgm:prSet presAssocID="{7CC110ED-83CD-4668-8308-6D3A9E518697}" presName="Name1" presStyleCnt="0"/>
      <dgm:spPr/>
    </dgm:pt>
    <dgm:pt modelId="{1D84DEB3-87A8-4999-BCA6-089248996E27}" type="pres">
      <dgm:prSet presAssocID="{7CC110ED-83CD-4668-8308-6D3A9E518697}" presName="cycle" presStyleCnt="0"/>
      <dgm:spPr/>
    </dgm:pt>
    <dgm:pt modelId="{90180E56-03F1-4F56-A7FA-F5D337AC244D}" type="pres">
      <dgm:prSet presAssocID="{7CC110ED-83CD-4668-8308-6D3A9E518697}" presName="srcNode" presStyleLbl="node1" presStyleIdx="0" presStyleCnt="3"/>
      <dgm:spPr/>
    </dgm:pt>
    <dgm:pt modelId="{5EB9C4B0-6D87-4BBE-A3EF-93A391F73FE8}" type="pres">
      <dgm:prSet presAssocID="{7CC110ED-83CD-4668-8308-6D3A9E518697}" presName="conn" presStyleLbl="parChTrans1D2" presStyleIdx="0" presStyleCnt="1"/>
      <dgm:spPr/>
    </dgm:pt>
    <dgm:pt modelId="{34E01B0A-0525-4BB3-B129-364EA9E392A9}" type="pres">
      <dgm:prSet presAssocID="{7CC110ED-83CD-4668-8308-6D3A9E518697}" presName="extraNode" presStyleLbl="node1" presStyleIdx="0" presStyleCnt="3"/>
      <dgm:spPr/>
    </dgm:pt>
    <dgm:pt modelId="{53261DA6-57F1-4430-9CB1-57518FA3E374}" type="pres">
      <dgm:prSet presAssocID="{7CC110ED-83CD-4668-8308-6D3A9E518697}" presName="dstNode" presStyleLbl="node1" presStyleIdx="0" presStyleCnt="3"/>
      <dgm:spPr/>
    </dgm:pt>
    <dgm:pt modelId="{9370BB10-9424-4859-AE3F-E39817DD2AB1}" type="pres">
      <dgm:prSet presAssocID="{ABBF7100-5A1D-4761-8B5F-54435748DA66}" presName="text_1" presStyleLbl="node1" presStyleIdx="0" presStyleCnt="3">
        <dgm:presLayoutVars>
          <dgm:bulletEnabled val="1"/>
        </dgm:presLayoutVars>
      </dgm:prSet>
      <dgm:spPr/>
    </dgm:pt>
    <dgm:pt modelId="{B887566E-2B95-48A1-A68E-48D52270ABDC}" type="pres">
      <dgm:prSet presAssocID="{ABBF7100-5A1D-4761-8B5F-54435748DA66}" presName="accent_1" presStyleCnt="0"/>
      <dgm:spPr/>
    </dgm:pt>
    <dgm:pt modelId="{84D3094C-6771-4155-BFD0-F9B0329F53BC}" type="pres">
      <dgm:prSet presAssocID="{ABBF7100-5A1D-4761-8B5F-54435748DA66}" presName="accentRepeatNode" presStyleLbl="solidFgAcc1" presStyleIdx="0" presStyleCnt="3"/>
      <dgm:spPr/>
    </dgm:pt>
    <dgm:pt modelId="{A8817655-20AE-403C-8BED-9263D69F9E7A}" type="pres">
      <dgm:prSet presAssocID="{136A0CC8-F7F2-4904-89F4-4B096D11309A}" presName="text_2" presStyleLbl="node1" presStyleIdx="1" presStyleCnt="3">
        <dgm:presLayoutVars>
          <dgm:bulletEnabled val="1"/>
        </dgm:presLayoutVars>
      </dgm:prSet>
      <dgm:spPr/>
    </dgm:pt>
    <dgm:pt modelId="{738B02AE-95EA-4535-9D4B-2A35E62F2223}" type="pres">
      <dgm:prSet presAssocID="{136A0CC8-F7F2-4904-89F4-4B096D11309A}" presName="accent_2" presStyleCnt="0"/>
      <dgm:spPr/>
    </dgm:pt>
    <dgm:pt modelId="{E910E2A8-49D8-417C-AEA8-7B6075B9D359}" type="pres">
      <dgm:prSet presAssocID="{136A0CC8-F7F2-4904-89F4-4B096D11309A}" presName="accentRepeatNode" presStyleLbl="solidFgAcc1" presStyleIdx="1" presStyleCnt="3"/>
      <dgm:spPr/>
    </dgm:pt>
    <dgm:pt modelId="{0EA37823-5A1D-455A-B3F1-6BF98064BF31}" type="pres">
      <dgm:prSet presAssocID="{E9C4BFBC-845E-484C-9310-76E2CACF614C}" presName="text_3" presStyleLbl="node1" presStyleIdx="2" presStyleCnt="3">
        <dgm:presLayoutVars>
          <dgm:bulletEnabled val="1"/>
        </dgm:presLayoutVars>
      </dgm:prSet>
      <dgm:spPr/>
    </dgm:pt>
    <dgm:pt modelId="{00F4A470-77CA-42EC-BB9D-EE35B11FB883}" type="pres">
      <dgm:prSet presAssocID="{E9C4BFBC-845E-484C-9310-76E2CACF614C}" presName="accent_3" presStyleCnt="0"/>
      <dgm:spPr/>
    </dgm:pt>
    <dgm:pt modelId="{C0BA60CC-6328-49F6-81F7-3B4CF24601F9}" type="pres">
      <dgm:prSet presAssocID="{E9C4BFBC-845E-484C-9310-76E2CACF614C}" presName="accentRepeatNode" presStyleLbl="solidFgAcc1" presStyleIdx="2" presStyleCnt="3"/>
      <dgm:spPr/>
    </dgm:pt>
  </dgm:ptLst>
  <dgm:cxnLst>
    <dgm:cxn modelId="{62476907-F75E-4BEA-BA32-662EAAD10D3E}" type="presOf" srcId="{ABBF7100-5A1D-4761-8B5F-54435748DA66}" destId="{9370BB10-9424-4859-AE3F-E39817DD2AB1}" srcOrd="0" destOrd="0" presId="urn:microsoft.com/office/officeart/2008/layout/VerticalCurvedList"/>
    <dgm:cxn modelId="{4D68AA0A-5C14-4D63-9CA0-04BCDDB7EA8E}" srcId="{7CC110ED-83CD-4668-8308-6D3A9E518697}" destId="{ABBF7100-5A1D-4761-8B5F-54435748DA66}" srcOrd="0" destOrd="0" parTransId="{946F96F7-D41C-4256-A43C-813E81BB6199}" sibTransId="{2781F32B-BF5C-4CA0-BE45-D9FA70B84015}"/>
    <dgm:cxn modelId="{1F24B524-508C-4411-B0BD-C418C2936A51}" type="presOf" srcId="{7CC110ED-83CD-4668-8308-6D3A9E518697}" destId="{DA9DA35A-9931-4D98-8A58-CB642C1B4B75}" srcOrd="0" destOrd="0" presId="urn:microsoft.com/office/officeart/2008/layout/VerticalCurvedList"/>
    <dgm:cxn modelId="{4621987B-B835-4D16-9A89-FDE8C6FD436C}" type="presOf" srcId="{E9C4BFBC-845E-484C-9310-76E2CACF614C}" destId="{0EA37823-5A1D-455A-B3F1-6BF98064BF31}" srcOrd="0" destOrd="0" presId="urn:microsoft.com/office/officeart/2008/layout/VerticalCurvedList"/>
    <dgm:cxn modelId="{F0E9DF85-828A-4C6C-8164-EFE7EA4A66DD}" srcId="{7CC110ED-83CD-4668-8308-6D3A9E518697}" destId="{E9C4BFBC-845E-484C-9310-76E2CACF614C}" srcOrd="2" destOrd="0" parTransId="{8935ECFA-C143-49DC-95DB-DD86320FAF9A}" sibTransId="{7DF4F039-229A-4A2D-A539-FD6A7F5D0983}"/>
    <dgm:cxn modelId="{562C9787-FE51-4AE9-84A8-5E7BD5985D69}" type="presOf" srcId="{2781F32B-BF5C-4CA0-BE45-D9FA70B84015}" destId="{5EB9C4B0-6D87-4BBE-A3EF-93A391F73FE8}" srcOrd="0" destOrd="0" presId="urn:microsoft.com/office/officeart/2008/layout/VerticalCurvedList"/>
    <dgm:cxn modelId="{6BD20093-2FE4-44EF-AA11-699A5E2AB22A}" type="presOf" srcId="{136A0CC8-F7F2-4904-89F4-4B096D11309A}" destId="{A8817655-20AE-403C-8BED-9263D69F9E7A}" srcOrd="0" destOrd="0" presId="urn:microsoft.com/office/officeart/2008/layout/VerticalCurvedList"/>
    <dgm:cxn modelId="{8B4B11E4-8286-4D6B-A89B-98EBA90ED6E2}" srcId="{7CC110ED-83CD-4668-8308-6D3A9E518697}" destId="{136A0CC8-F7F2-4904-89F4-4B096D11309A}" srcOrd="1" destOrd="0" parTransId="{06036C40-4A56-4CEF-A3E4-228B147112A6}" sibTransId="{D4F56115-6F81-4A37-A360-073B471308B8}"/>
    <dgm:cxn modelId="{597CDDBE-D714-4DB6-B607-BD0D0B81A780}" type="presParOf" srcId="{DA9DA35A-9931-4D98-8A58-CB642C1B4B75}" destId="{FD0D2128-2B2A-4533-B78C-8C5F200681FA}" srcOrd="0" destOrd="0" presId="urn:microsoft.com/office/officeart/2008/layout/VerticalCurvedList"/>
    <dgm:cxn modelId="{30625C73-8F07-4D1C-A4A3-62D821266561}" type="presParOf" srcId="{FD0D2128-2B2A-4533-B78C-8C5F200681FA}" destId="{1D84DEB3-87A8-4999-BCA6-089248996E27}" srcOrd="0" destOrd="0" presId="urn:microsoft.com/office/officeart/2008/layout/VerticalCurvedList"/>
    <dgm:cxn modelId="{6BE46298-C7DF-4C30-90D2-79D90E41BA8B}" type="presParOf" srcId="{1D84DEB3-87A8-4999-BCA6-089248996E27}" destId="{90180E56-03F1-4F56-A7FA-F5D337AC244D}" srcOrd="0" destOrd="0" presId="urn:microsoft.com/office/officeart/2008/layout/VerticalCurvedList"/>
    <dgm:cxn modelId="{F69089A2-1F38-4A71-AB2D-04E6DC1E8534}" type="presParOf" srcId="{1D84DEB3-87A8-4999-BCA6-089248996E27}" destId="{5EB9C4B0-6D87-4BBE-A3EF-93A391F73FE8}" srcOrd="1" destOrd="0" presId="urn:microsoft.com/office/officeart/2008/layout/VerticalCurvedList"/>
    <dgm:cxn modelId="{B9101144-BA6C-4192-B57B-238675C6669C}" type="presParOf" srcId="{1D84DEB3-87A8-4999-BCA6-089248996E27}" destId="{34E01B0A-0525-4BB3-B129-364EA9E392A9}" srcOrd="2" destOrd="0" presId="urn:microsoft.com/office/officeart/2008/layout/VerticalCurvedList"/>
    <dgm:cxn modelId="{141E0E50-D998-4476-B27A-A8E249DFA60B}" type="presParOf" srcId="{1D84DEB3-87A8-4999-BCA6-089248996E27}" destId="{53261DA6-57F1-4430-9CB1-57518FA3E374}" srcOrd="3" destOrd="0" presId="urn:microsoft.com/office/officeart/2008/layout/VerticalCurvedList"/>
    <dgm:cxn modelId="{208296C4-B308-4904-A7C0-A5A1AC2302BC}" type="presParOf" srcId="{FD0D2128-2B2A-4533-B78C-8C5F200681FA}" destId="{9370BB10-9424-4859-AE3F-E39817DD2AB1}" srcOrd="1" destOrd="0" presId="urn:microsoft.com/office/officeart/2008/layout/VerticalCurvedList"/>
    <dgm:cxn modelId="{3430CFCE-222E-472B-ADF7-69F688BD182B}" type="presParOf" srcId="{FD0D2128-2B2A-4533-B78C-8C5F200681FA}" destId="{B887566E-2B95-48A1-A68E-48D52270ABDC}" srcOrd="2" destOrd="0" presId="urn:microsoft.com/office/officeart/2008/layout/VerticalCurvedList"/>
    <dgm:cxn modelId="{1B0ABB28-0425-4290-8431-6B5A03770645}" type="presParOf" srcId="{B887566E-2B95-48A1-A68E-48D52270ABDC}" destId="{84D3094C-6771-4155-BFD0-F9B0329F53BC}" srcOrd="0" destOrd="0" presId="urn:microsoft.com/office/officeart/2008/layout/VerticalCurvedList"/>
    <dgm:cxn modelId="{F2FBE794-811C-40EB-8127-B8C625A0C8C6}" type="presParOf" srcId="{FD0D2128-2B2A-4533-B78C-8C5F200681FA}" destId="{A8817655-20AE-403C-8BED-9263D69F9E7A}" srcOrd="3" destOrd="0" presId="urn:microsoft.com/office/officeart/2008/layout/VerticalCurvedList"/>
    <dgm:cxn modelId="{9FD5F5E2-6AEF-4819-82B1-2FC9C26AC1A4}" type="presParOf" srcId="{FD0D2128-2B2A-4533-B78C-8C5F200681FA}" destId="{738B02AE-95EA-4535-9D4B-2A35E62F2223}" srcOrd="4" destOrd="0" presId="urn:microsoft.com/office/officeart/2008/layout/VerticalCurvedList"/>
    <dgm:cxn modelId="{FC3317C0-4A84-4B64-82F8-E32575EFFB59}" type="presParOf" srcId="{738B02AE-95EA-4535-9D4B-2A35E62F2223}" destId="{E910E2A8-49D8-417C-AEA8-7B6075B9D359}" srcOrd="0" destOrd="0" presId="urn:microsoft.com/office/officeart/2008/layout/VerticalCurvedList"/>
    <dgm:cxn modelId="{999F14F0-1D00-4892-B44E-73B238EDF55C}" type="presParOf" srcId="{FD0D2128-2B2A-4533-B78C-8C5F200681FA}" destId="{0EA37823-5A1D-455A-B3F1-6BF98064BF31}" srcOrd="5" destOrd="0" presId="urn:microsoft.com/office/officeart/2008/layout/VerticalCurvedList"/>
    <dgm:cxn modelId="{969C0EF2-903C-4A97-AB6D-0F026168BE18}" type="presParOf" srcId="{FD0D2128-2B2A-4533-B78C-8C5F200681FA}" destId="{00F4A470-77CA-42EC-BB9D-EE35B11FB883}" srcOrd="6" destOrd="0" presId="urn:microsoft.com/office/officeart/2008/layout/VerticalCurvedList"/>
    <dgm:cxn modelId="{170571BB-01C7-469A-A9A5-FD7D109FB2C8}" type="presParOf" srcId="{00F4A470-77CA-42EC-BB9D-EE35B11FB883}" destId="{C0BA60CC-6328-49F6-81F7-3B4CF24601F9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8EFB634-686A-447A-BDFF-111CB0A1CC08}" type="doc">
      <dgm:prSet loTypeId="urn:microsoft.com/office/officeart/2005/8/layout/list1" loCatId="list" qsTypeId="urn:microsoft.com/office/officeart/2005/8/quickstyle/simple2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8DF7B3BD-389D-435E-A251-5113C6FD5327}">
      <dgm:prSet/>
      <dgm:spPr/>
      <dgm:t>
        <a:bodyPr/>
        <a:lstStyle/>
        <a:p>
          <a:r>
            <a:rPr lang="en-US" b="1" i="0" dirty="0"/>
            <a:t>How to use it</a:t>
          </a:r>
          <a:endParaRPr lang="en-US" dirty="0"/>
        </a:p>
      </dgm:t>
    </dgm:pt>
    <dgm:pt modelId="{ED2DC3DF-7EBE-419F-9EA8-1FA90CC6A9CB}" type="parTrans" cxnId="{06ECAAA4-AB64-4A09-B67A-55E246806BCD}">
      <dgm:prSet/>
      <dgm:spPr/>
      <dgm:t>
        <a:bodyPr/>
        <a:lstStyle/>
        <a:p>
          <a:endParaRPr lang="en-US"/>
        </a:p>
      </dgm:t>
    </dgm:pt>
    <dgm:pt modelId="{DBACD3CA-E208-4DAE-941D-36148104D5F8}" type="sibTrans" cxnId="{06ECAAA4-AB64-4A09-B67A-55E246806BCD}">
      <dgm:prSet/>
      <dgm:spPr/>
      <dgm:t>
        <a:bodyPr/>
        <a:lstStyle/>
        <a:p>
          <a:endParaRPr lang="en-US"/>
        </a:p>
      </dgm:t>
    </dgm:pt>
    <dgm:pt modelId="{55038224-0041-4814-A30F-D49638AFA47C}">
      <dgm:prSet/>
      <dgm:spPr/>
      <dgm:t>
        <a:bodyPr/>
        <a:lstStyle/>
        <a:p>
          <a:r>
            <a:rPr lang="en-US" sz="1600" b="0" i="0" dirty="0"/>
            <a:t>Full version</a:t>
          </a:r>
          <a:endParaRPr lang="en-US" sz="1600" dirty="0"/>
        </a:p>
      </dgm:t>
    </dgm:pt>
    <dgm:pt modelId="{5093D38D-74A9-48F0-AF5F-D542D098830A}" type="parTrans" cxnId="{E0436798-77EC-46BF-A58B-3E7734CC07DE}">
      <dgm:prSet/>
      <dgm:spPr/>
      <dgm:t>
        <a:bodyPr/>
        <a:lstStyle/>
        <a:p>
          <a:endParaRPr lang="en-US"/>
        </a:p>
      </dgm:t>
    </dgm:pt>
    <dgm:pt modelId="{32B2D573-EF1C-4575-9FE3-1C99489FBC26}" type="sibTrans" cxnId="{E0436798-77EC-46BF-A58B-3E7734CC07DE}">
      <dgm:prSet/>
      <dgm:spPr/>
      <dgm:t>
        <a:bodyPr/>
        <a:lstStyle/>
        <a:p>
          <a:endParaRPr lang="en-US"/>
        </a:p>
      </dgm:t>
    </dgm:pt>
    <dgm:pt modelId="{1B51759D-E157-4B78-949B-6858CCF3BF6C}">
      <dgm:prSet/>
      <dgm:spPr/>
      <dgm:t>
        <a:bodyPr/>
        <a:lstStyle/>
        <a:p>
          <a:r>
            <a:rPr lang="en-US" sz="1600" b="0" i="0" dirty="0"/>
            <a:t>Use select questions for class or group discussion</a:t>
          </a:r>
          <a:endParaRPr lang="en-US" sz="1600" dirty="0"/>
        </a:p>
      </dgm:t>
    </dgm:pt>
    <dgm:pt modelId="{E2DE04C5-FA70-462E-A140-07CC7AC74F5E}" type="parTrans" cxnId="{C2A4AC44-FB07-4E4D-93AE-49AC408A018C}">
      <dgm:prSet/>
      <dgm:spPr/>
      <dgm:t>
        <a:bodyPr/>
        <a:lstStyle/>
        <a:p>
          <a:endParaRPr lang="en-US"/>
        </a:p>
      </dgm:t>
    </dgm:pt>
    <dgm:pt modelId="{E08996F7-784D-4021-BB7C-4ABB08A3A23A}" type="sibTrans" cxnId="{C2A4AC44-FB07-4E4D-93AE-49AC408A018C}">
      <dgm:prSet/>
      <dgm:spPr/>
      <dgm:t>
        <a:bodyPr/>
        <a:lstStyle/>
        <a:p>
          <a:endParaRPr lang="en-US"/>
        </a:p>
      </dgm:t>
    </dgm:pt>
    <dgm:pt modelId="{54EB17A6-6F6C-4107-82A0-EBF3C1E5792A}">
      <dgm:prSet/>
      <dgm:spPr/>
      <dgm:t>
        <a:bodyPr/>
        <a:lstStyle/>
        <a:p>
          <a:r>
            <a:rPr lang="en-US" sz="1600" b="0" i="0" dirty="0"/>
            <a:t>Turn it into a quick rhetorical </a:t>
          </a:r>
          <a:r>
            <a:rPr lang="en-US" sz="1600" b="0" i="0"/>
            <a:t>check:</a:t>
          </a:r>
          <a:endParaRPr lang="en-US" sz="1600" dirty="0"/>
        </a:p>
      </dgm:t>
    </dgm:pt>
    <dgm:pt modelId="{B660B4EA-7E56-43A1-A990-CDB5EB73743D}" type="parTrans" cxnId="{80685AA1-2F7E-4A36-A7C7-6E169CA6F1D3}">
      <dgm:prSet/>
      <dgm:spPr/>
      <dgm:t>
        <a:bodyPr/>
        <a:lstStyle/>
        <a:p>
          <a:endParaRPr lang="en-US"/>
        </a:p>
      </dgm:t>
    </dgm:pt>
    <dgm:pt modelId="{356E092A-04B3-4A5F-B881-F4BFCE580C48}" type="sibTrans" cxnId="{80685AA1-2F7E-4A36-A7C7-6E169CA6F1D3}">
      <dgm:prSet/>
      <dgm:spPr/>
      <dgm:t>
        <a:bodyPr/>
        <a:lstStyle/>
        <a:p>
          <a:endParaRPr lang="en-US"/>
        </a:p>
      </dgm:t>
    </dgm:pt>
    <dgm:pt modelId="{9F8475CB-BF03-4ABC-8A0E-A98D74AA6DA9}">
      <dgm:prSet/>
      <dgm:spPr/>
      <dgm:t>
        <a:bodyPr/>
        <a:lstStyle/>
        <a:p>
          <a:r>
            <a:rPr lang="en-US" sz="1600" b="0" i="0" dirty="0"/>
            <a:t>Use a one-sentence version</a:t>
          </a:r>
          <a:endParaRPr lang="en-US" sz="1600" dirty="0"/>
        </a:p>
      </dgm:t>
    </dgm:pt>
    <dgm:pt modelId="{410DDF07-F26B-45E3-B9CD-FC111AADBCEF}" type="parTrans" cxnId="{B37E47FB-FA6C-4822-A09A-EE6F163A76FC}">
      <dgm:prSet/>
      <dgm:spPr/>
      <dgm:t>
        <a:bodyPr/>
        <a:lstStyle/>
        <a:p>
          <a:endParaRPr lang="en-US"/>
        </a:p>
      </dgm:t>
    </dgm:pt>
    <dgm:pt modelId="{A7A5A365-E929-4BEA-8295-A43E3E09AF28}" type="sibTrans" cxnId="{B37E47FB-FA6C-4822-A09A-EE6F163A76FC}">
      <dgm:prSet/>
      <dgm:spPr/>
      <dgm:t>
        <a:bodyPr/>
        <a:lstStyle/>
        <a:p>
          <a:endParaRPr lang="en-US"/>
        </a:p>
      </dgm:t>
    </dgm:pt>
    <dgm:pt modelId="{EB47E1CA-B144-4CF9-918A-4468A317A13D}">
      <dgm:prSet/>
      <dgm:spPr/>
      <dgm:t>
        <a:bodyPr/>
        <a:lstStyle/>
        <a:p>
          <a:r>
            <a:rPr lang="en-US" sz="1600" b="0" i="0" dirty="0"/>
            <a:t>Mix and match based on the assignment</a:t>
          </a:r>
          <a:endParaRPr lang="en-US" sz="1600" dirty="0"/>
        </a:p>
      </dgm:t>
    </dgm:pt>
    <dgm:pt modelId="{A0207D62-5BC2-4CBD-A7F5-B0DE9F9A25A9}" type="parTrans" cxnId="{5174493A-D4BF-4662-AAFA-D0AC51823138}">
      <dgm:prSet/>
      <dgm:spPr/>
      <dgm:t>
        <a:bodyPr/>
        <a:lstStyle/>
        <a:p>
          <a:endParaRPr lang="en-US"/>
        </a:p>
      </dgm:t>
    </dgm:pt>
    <dgm:pt modelId="{EFA1D8D8-B3D5-4911-8731-968B3C786A0A}" type="sibTrans" cxnId="{5174493A-D4BF-4662-AAFA-D0AC51823138}">
      <dgm:prSet/>
      <dgm:spPr/>
      <dgm:t>
        <a:bodyPr/>
        <a:lstStyle/>
        <a:p>
          <a:endParaRPr lang="en-US"/>
        </a:p>
      </dgm:t>
    </dgm:pt>
    <dgm:pt modelId="{935FF519-43D5-414B-B281-81479147827D}">
      <dgm:prSet custT="1"/>
      <dgm:spPr/>
      <dgm:t>
        <a:bodyPr/>
        <a:lstStyle/>
        <a:p>
          <a:r>
            <a:rPr lang="en-US" sz="1400" b="0" i="0" dirty="0"/>
            <a:t>Audience</a:t>
          </a:r>
          <a:endParaRPr lang="en-US" sz="1400" dirty="0"/>
        </a:p>
      </dgm:t>
    </dgm:pt>
    <dgm:pt modelId="{CA6CA9DD-5CC9-4969-8B1B-7FA49B6E7750}" type="parTrans" cxnId="{4E98A3B5-DABC-43A1-9309-37F9E40533D8}">
      <dgm:prSet/>
      <dgm:spPr/>
      <dgm:t>
        <a:bodyPr/>
        <a:lstStyle/>
        <a:p>
          <a:endParaRPr lang="en-US"/>
        </a:p>
      </dgm:t>
    </dgm:pt>
    <dgm:pt modelId="{E6A0AC84-1FFF-4200-ACCC-13127F8A6E9A}" type="sibTrans" cxnId="{4E98A3B5-DABC-43A1-9309-37F9E40533D8}">
      <dgm:prSet/>
      <dgm:spPr/>
      <dgm:t>
        <a:bodyPr/>
        <a:lstStyle/>
        <a:p>
          <a:endParaRPr lang="en-US"/>
        </a:p>
      </dgm:t>
    </dgm:pt>
    <dgm:pt modelId="{24ED1820-4D9A-4D42-8360-8FBD41309079}">
      <dgm:prSet custT="1"/>
      <dgm:spPr/>
      <dgm:t>
        <a:bodyPr/>
        <a:lstStyle/>
        <a:p>
          <a:r>
            <a:rPr lang="en-US" sz="1400" b="0" i="0" dirty="0"/>
            <a:t>Purpose</a:t>
          </a:r>
          <a:endParaRPr lang="en-US" sz="1400" dirty="0"/>
        </a:p>
      </dgm:t>
    </dgm:pt>
    <dgm:pt modelId="{295BC970-7436-42A5-9103-A82583E494C7}" type="parTrans" cxnId="{63E231F9-C271-43FD-A30C-887CC5CD261C}">
      <dgm:prSet/>
      <dgm:spPr/>
      <dgm:t>
        <a:bodyPr/>
        <a:lstStyle/>
        <a:p>
          <a:endParaRPr lang="en-US"/>
        </a:p>
      </dgm:t>
    </dgm:pt>
    <dgm:pt modelId="{3F998AE9-CB57-43D7-B01E-159209CB07AE}" type="sibTrans" cxnId="{63E231F9-C271-43FD-A30C-887CC5CD261C}">
      <dgm:prSet/>
      <dgm:spPr/>
      <dgm:t>
        <a:bodyPr/>
        <a:lstStyle/>
        <a:p>
          <a:endParaRPr lang="en-US"/>
        </a:p>
      </dgm:t>
    </dgm:pt>
    <dgm:pt modelId="{4F57B888-6A9B-4569-AECC-6CF1D30A2404}">
      <dgm:prSet custT="1"/>
      <dgm:spPr/>
      <dgm:t>
        <a:bodyPr/>
        <a:lstStyle/>
        <a:p>
          <a:r>
            <a:rPr lang="en-US" sz="1400" b="0" i="0" dirty="0"/>
            <a:t>Genre</a:t>
          </a:r>
          <a:endParaRPr lang="en-US" sz="1400" dirty="0"/>
        </a:p>
      </dgm:t>
    </dgm:pt>
    <dgm:pt modelId="{5FE8C4D1-C6A0-4C5B-8AAC-DCCEBDB637B6}" type="parTrans" cxnId="{B4D3A4E3-BA84-462F-96F0-59E78CE65B12}">
      <dgm:prSet/>
      <dgm:spPr/>
      <dgm:t>
        <a:bodyPr/>
        <a:lstStyle/>
        <a:p>
          <a:endParaRPr lang="en-US"/>
        </a:p>
      </dgm:t>
    </dgm:pt>
    <dgm:pt modelId="{B867740B-448A-4D13-82CE-EA499B1DDA2C}" type="sibTrans" cxnId="{B4D3A4E3-BA84-462F-96F0-59E78CE65B12}">
      <dgm:prSet/>
      <dgm:spPr/>
      <dgm:t>
        <a:bodyPr/>
        <a:lstStyle/>
        <a:p>
          <a:endParaRPr lang="en-US"/>
        </a:p>
      </dgm:t>
    </dgm:pt>
    <dgm:pt modelId="{908727D2-B851-4ADB-BD27-07796EF9846E}">
      <dgm:prSet custT="1"/>
      <dgm:spPr/>
      <dgm:t>
        <a:bodyPr/>
        <a:lstStyle/>
        <a:p>
          <a:r>
            <a:rPr lang="en-US" sz="1400" b="0" i="0" dirty="0"/>
            <a:t>Evidence</a:t>
          </a:r>
          <a:endParaRPr lang="en-US" sz="1400" dirty="0"/>
        </a:p>
      </dgm:t>
    </dgm:pt>
    <dgm:pt modelId="{E317C059-85C0-45BB-BC31-9F684C60F74B}" type="parTrans" cxnId="{ECEE7C77-DD50-4DDA-9F42-668407B8A5DB}">
      <dgm:prSet/>
      <dgm:spPr/>
      <dgm:t>
        <a:bodyPr/>
        <a:lstStyle/>
        <a:p>
          <a:endParaRPr lang="en-US"/>
        </a:p>
      </dgm:t>
    </dgm:pt>
    <dgm:pt modelId="{6E8BDAFC-53BB-4848-B8D3-8E6DE2A33FE1}" type="sibTrans" cxnId="{ECEE7C77-DD50-4DDA-9F42-668407B8A5DB}">
      <dgm:prSet/>
      <dgm:spPr/>
      <dgm:t>
        <a:bodyPr/>
        <a:lstStyle/>
        <a:p>
          <a:endParaRPr lang="en-US"/>
        </a:p>
      </dgm:t>
    </dgm:pt>
    <dgm:pt modelId="{76301A1E-5904-41A1-AD32-57AD3E8DDC23}">
      <dgm:prSet custT="1"/>
      <dgm:spPr/>
      <dgm:t>
        <a:bodyPr/>
        <a:lstStyle/>
        <a:p>
          <a:r>
            <a:rPr lang="en-US" sz="1400" b="0" i="0"/>
            <a:t>Writer</a:t>
          </a:r>
          <a:r>
            <a:rPr lang="en-US" sz="1400" b="0" i="0" dirty="0"/>
            <a:t>/speaker</a:t>
          </a:r>
          <a:endParaRPr lang="en-US" sz="1400" dirty="0"/>
        </a:p>
      </dgm:t>
    </dgm:pt>
    <dgm:pt modelId="{04EE8FBF-8002-4B54-9518-7914F65ACC10}" type="parTrans" cxnId="{85FED0E7-0D2D-42A7-B2FB-F64259AE6D79}">
      <dgm:prSet/>
      <dgm:spPr/>
      <dgm:t>
        <a:bodyPr/>
        <a:lstStyle/>
        <a:p>
          <a:endParaRPr lang="en-US"/>
        </a:p>
      </dgm:t>
    </dgm:pt>
    <dgm:pt modelId="{42C223CC-CF97-4A36-B903-F4D817C43CFB}" type="sibTrans" cxnId="{85FED0E7-0D2D-42A7-B2FB-F64259AE6D79}">
      <dgm:prSet/>
      <dgm:spPr/>
      <dgm:t>
        <a:bodyPr/>
        <a:lstStyle/>
        <a:p>
          <a:endParaRPr lang="en-US"/>
        </a:p>
      </dgm:t>
    </dgm:pt>
    <dgm:pt modelId="{B5B0010B-F715-4D3F-852B-985DA982CC5C}" type="pres">
      <dgm:prSet presAssocID="{38EFB634-686A-447A-BDFF-111CB0A1CC08}" presName="linear" presStyleCnt="0">
        <dgm:presLayoutVars>
          <dgm:dir/>
          <dgm:animLvl val="lvl"/>
          <dgm:resizeHandles val="exact"/>
        </dgm:presLayoutVars>
      </dgm:prSet>
      <dgm:spPr/>
    </dgm:pt>
    <dgm:pt modelId="{0EF226F8-3802-4F47-9759-EC1F671CDD4A}" type="pres">
      <dgm:prSet presAssocID="{8DF7B3BD-389D-435E-A251-5113C6FD5327}" presName="parentLin" presStyleCnt="0"/>
      <dgm:spPr/>
    </dgm:pt>
    <dgm:pt modelId="{23C1740A-8E23-4623-B587-B99F88D2B670}" type="pres">
      <dgm:prSet presAssocID="{8DF7B3BD-389D-435E-A251-5113C6FD5327}" presName="parentLeftMargin" presStyleLbl="node1" presStyleIdx="0" presStyleCnt="1"/>
      <dgm:spPr/>
    </dgm:pt>
    <dgm:pt modelId="{D98987AC-59BB-4FFC-B6FC-804CD8450899}" type="pres">
      <dgm:prSet presAssocID="{8DF7B3BD-389D-435E-A251-5113C6FD5327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607B6775-6072-43EB-84B7-87E57201DD01}" type="pres">
      <dgm:prSet presAssocID="{8DF7B3BD-389D-435E-A251-5113C6FD5327}" presName="negativeSpace" presStyleCnt="0"/>
      <dgm:spPr/>
    </dgm:pt>
    <dgm:pt modelId="{3E7EB2AA-5603-42C4-AB15-981466FAD6B3}" type="pres">
      <dgm:prSet presAssocID="{8DF7B3BD-389D-435E-A251-5113C6FD5327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76E78102-6434-46C5-B650-7A4D5C7BC227}" type="presOf" srcId="{8DF7B3BD-389D-435E-A251-5113C6FD5327}" destId="{23C1740A-8E23-4623-B587-B99F88D2B670}" srcOrd="0" destOrd="0" presId="urn:microsoft.com/office/officeart/2005/8/layout/list1"/>
    <dgm:cxn modelId="{168EC02C-275C-422B-8BA2-845F04D33287}" type="presOf" srcId="{9F8475CB-BF03-4ABC-8A0E-A98D74AA6DA9}" destId="{3E7EB2AA-5603-42C4-AB15-981466FAD6B3}" srcOrd="0" destOrd="8" presId="urn:microsoft.com/office/officeart/2005/8/layout/list1"/>
    <dgm:cxn modelId="{32470130-E3FB-4864-8343-372694530F1D}" type="presOf" srcId="{54EB17A6-6F6C-4107-82A0-EBF3C1E5792A}" destId="{3E7EB2AA-5603-42C4-AB15-981466FAD6B3}" srcOrd="0" destOrd="2" presId="urn:microsoft.com/office/officeart/2005/8/layout/list1"/>
    <dgm:cxn modelId="{5174493A-D4BF-4662-AAFA-D0AC51823138}" srcId="{8DF7B3BD-389D-435E-A251-5113C6FD5327}" destId="{EB47E1CA-B144-4CF9-918A-4468A317A13D}" srcOrd="4" destOrd="0" parTransId="{A0207D62-5BC2-4CBD-A7F5-B0DE9F9A25A9}" sibTransId="{EFA1D8D8-B3D5-4911-8731-968B3C786A0A}"/>
    <dgm:cxn modelId="{96CC4D3F-E459-4D38-BDC4-95C63F512EEF}" type="presOf" srcId="{EB47E1CA-B144-4CF9-918A-4468A317A13D}" destId="{3E7EB2AA-5603-42C4-AB15-981466FAD6B3}" srcOrd="0" destOrd="9" presId="urn:microsoft.com/office/officeart/2005/8/layout/list1"/>
    <dgm:cxn modelId="{7BF74744-7B04-45D9-BC06-3F6FB2DB2426}" type="presOf" srcId="{935FF519-43D5-414B-B281-81479147827D}" destId="{3E7EB2AA-5603-42C4-AB15-981466FAD6B3}" srcOrd="0" destOrd="4" presId="urn:microsoft.com/office/officeart/2005/8/layout/list1"/>
    <dgm:cxn modelId="{C2A4AC44-FB07-4E4D-93AE-49AC408A018C}" srcId="{8DF7B3BD-389D-435E-A251-5113C6FD5327}" destId="{1B51759D-E157-4B78-949B-6858CCF3BF6C}" srcOrd="1" destOrd="0" parTransId="{E2DE04C5-FA70-462E-A140-07CC7AC74F5E}" sibTransId="{E08996F7-784D-4021-BB7C-4ABB08A3A23A}"/>
    <dgm:cxn modelId="{ECEE7C77-DD50-4DDA-9F42-668407B8A5DB}" srcId="{54EB17A6-6F6C-4107-82A0-EBF3C1E5792A}" destId="{908727D2-B851-4ADB-BD27-07796EF9846E}" srcOrd="4" destOrd="0" parTransId="{E317C059-85C0-45BB-BC31-9F684C60F74B}" sibTransId="{6E8BDAFC-53BB-4848-B8D3-8E6DE2A33FE1}"/>
    <dgm:cxn modelId="{471EF657-39B3-4642-B1EA-922904ACF2AD}" type="presOf" srcId="{1B51759D-E157-4B78-949B-6858CCF3BF6C}" destId="{3E7EB2AA-5603-42C4-AB15-981466FAD6B3}" srcOrd="0" destOrd="1" presId="urn:microsoft.com/office/officeart/2005/8/layout/list1"/>
    <dgm:cxn modelId="{E0436798-77EC-46BF-A58B-3E7734CC07DE}" srcId="{8DF7B3BD-389D-435E-A251-5113C6FD5327}" destId="{55038224-0041-4814-A30F-D49638AFA47C}" srcOrd="0" destOrd="0" parTransId="{5093D38D-74A9-48F0-AF5F-D542D098830A}" sibTransId="{32B2D573-EF1C-4575-9FE3-1C99489FBC26}"/>
    <dgm:cxn modelId="{80685AA1-2F7E-4A36-A7C7-6E169CA6F1D3}" srcId="{8DF7B3BD-389D-435E-A251-5113C6FD5327}" destId="{54EB17A6-6F6C-4107-82A0-EBF3C1E5792A}" srcOrd="2" destOrd="0" parTransId="{B660B4EA-7E56-43A1-A990-CDB5EB73743D}" sibTransId="{356E092A-04B3-4A5F-B881-F4BFCE580C48}"/>
    <dgm:cxn modelId="{3FDD7BA2-B28A-4D85-9D16-FA3D47B6D274}" type="presOf" srcId="{908727D2-B851-4ADB-BD27-07796EF9846E}" destId="{3E7EB2AA-5603-42C4-AB15-981466FAD6B3}" srcOrd="0" destOrd="7" presId="urn:microsoft.com/office/officeart/2005/8/layout/list1"/>
    <dgm:cxn modelId="{06ECAAA4-AB64-4A09-B67A-55E246806BCD}" srcId="{38EFB634-686A-447A-BDFF-111CB0A1CC08}" destId="{8DF7B3BD-389D-435E-A251-5113C6FD5327}" srcOrd="0" destOrd="0" parTransId="{ED2DC3DF-7EBE-419F-9EA8-1FA90CC6A9CB}" sibTransId="{DBACD3CA-E208-4DAE-941D-36148104D5F8}"/>
    <dgm:cxn modelId="{BCF656AC-C0E2-4573-8E9D-FF248B74C773}" type="presOf" srcId="{8DF7B3BD-389D-435E-A251-5113C6FD5327}" destId="{D98987AC-59BB-4FFC-B6FC-804CD8450899}" srcOrd="1" destOrd="0" presId="urn:microsoft.com/office/officeart/2005/8/layout/list1"/>
    <dgm:cxn modelId="{514590AC-0BA1-4577-96F8-0DFB28F51DD6}" type="presOf" srcId="{76301A1E-5904-41A1-AD32-57AD3E8DDC23}" destId="{3E7EB2AA-5603-42C4-AB15-981466FAD6B3}" srcOrd="0" destOrd="3" presId="urn:microsoft.com/office/officeart/2005/8/layout/list1"/>
    <dgm:cxn modelId="{4E98A3B5-DABC-43A1-9309-37F9E40533D8}" srcId="{54EB17A6-6F6C-4107-82A0-EBF3C1E5792A}" destId="{935FF519-43D5-414B-B281-81479147827D}" srcOrd="1" destOrd="0" parTransId="{CA6CA9DD-5CC9-4969-8B1B-7FA49B6E7750}" sibTransId="{E6A0AC84-1FFF-4200-ACCC-13127F8A6E9A}"/>
    <dgm:cxn modelId="{282F98BB-26C8-4D9B-BBF7-F45B1343122B}" type="presOf" srcId="{38EFB634-686A-447A-BDFF-111CB0A1CC08}" destId="{B5B0010B-F715-4D3F-852B-985DA982CC5C}" srcOrd="0" destOrd="0" presId="urn:microsoft.com/office/officeart/2005/8/layout/list1"/>
    <dgm:cxn modelId="{0540DECD-A784-415F-A5A7-CB0B72E6AC3A}" type="presOf" srcId="{24ED1820-4D9A-4D42-8360-8FBD41309079}" destId="{3E7EB2AA-5603-42C4-AB15-981466FAD6B3}" srcOrd="0" destOrd="5" presId="urn:microsoft.com/office/officeart/2005/8/layout/list1"/>
    <dgm:cxn modelId="{538F9DD9-827F-446E-9CD9-BEAEDD04AA1D}" type="presOf" srcId="{55038224-0041-4814-A30F-D49638AFA47C}" destId="{3E7EB2AA-5603-42C4-AB15-981466FAD6B3}" srcOrd="0" destOrd="0" presId="urn:microsoft.com/office/officeart/2005/8/layout/list1"/>
    <dgm:cxn modelId="{B4D3A4E3-BA84-462F-96F0-59E78CE65B12}" srcId="{54EB17A6-6F6C-4107-82A0-EBF3C1E5792A}" destId="{4F57B888-6A9B-4569-AECC-6CF1D30A2404}" srcOrd="3" destOrd="0" parTransId="{5FE8C4D1-C6A0-4C5B-8AAC-DCCEBDB637B6}" sibTransId="{B867740B-448A-4D13-82CE-EA499B1DDA2C}"/>
    <dgm:cxn modelId="{85FED0E7-0D2D-42A7-B2FB-F64259AE6D79}" srcId="{54EB17A6-6F6C-4107-82A0-EBF3C1E5792A}" destId="{76301A1E-5904-41A1-AD32-57AD3E8DDC23}" srcOrd="0" destOrd="0" parTransId="{04EE8FBF-8002-4B54-9518-7914F65ACC10}" sibTransId="{42C223CC-CF97-4A36-B903-F4D817C43CFB}"/>
    <dgm:cxn modelId="{ACA904F1-C0AA-4540-BB12-1472A4241961}" type="presOf" srcId="{4F57B888-6A9B-4569-AECC-6CF1D30A2404}" destId="{3E7EB2AA-5603-42C4-AB15-981466FAD6B3}" srcOrd="0" destOrd="6" presId="urn:microsoft.com/office/officeart/2005/8/layout/list1"/>
    <dgm:cxn modelId="{63E231F9-C271-43FD-A30C-887CC5CD261C}" srcId="{54EB17A6-6F6C-4107-82A0-EBF3C1E5792A}" destId="{24ED1820-4D9A-4D42-8360-8FBD41309079}" srcOrd="2" destOrd="0" parTransId="{295BC970-7436-42A5-9103-A82583E494C7}" sibTransId="{3F998AE9-CB57-43D7-B01E-159209CB07AE}"/>
    <dgm:cxn modelId="{B37E47FB-FA6C-4822-A09A-EE6F163A76FC}" srcId="{8DF7B3BD-389D-435E-A251-5113C6FD5327}" destId="{9F8475CB-BF03-4ABC-8A0E-A98D74AA6DA9}" srcOrd="3" destOrd="0" parTransId="{410DDF07-F26B-45E3-B9CD-FC111AADBCEF}" sibTransId="{A7A5A365-E929-4BEA-8295-A43E3E09AF28}"/>
    <dgm:cxn modelId="{A16AF033-7C68-494D-AED6-40F3F936B5C2}" type="presParOf" srcId="{B5B0010B-F715-4D3F-852B-985DA982CC5C}" destId="{0EF226F8-3802-4F47-9759-EC1F671CDD4A}" srcOrd="0" destOrd="0" presId="urn:microsoft.com/office/officeart/2005/8/layout/list1"/>
    <dgm:cxn modelId="{DBCB1618-7BE2-4E56-8F74-DEBE2E3B9511}" type="presParOf" srcId="{0EF226F8-3802-4F47-9759-EC1F671CDD4A}" destId="{23C1740A-8E23-4623-B587-B99F88D2B670}" srcOrd="0" destOrd="0" presId="urn:microsoft.com/office/officeart/2005/8/layout/list1"/>
    <dgm:cxn modelId="{D4EBC8AC-F544-4E2C-A09C-8D152DD60257}" type="presParOf" srcId="{0EF226F8-3802-4F47-9759-EC1F671CDD4A}" destId="{D98987AC-59BB-4FFC-B6FC-804CD8450899}" srcOrd="1" destOrd="0" presId="urn:microsoft.com/office/officeart/2005/8/layout/list1"/>
    <dgm:cxn modelId="{6E2CD637-C8CF-47DD-8257-6F37ECC26A7B}" type="presParOf" srcId="{B5B0010B-F715-4D3F-852B-985DA982CC5C}" destId="{607B6775-6072-43EB-84B7-87E57201DD01}" srcOrd="1" destOrd="0" presId="urn:microsoft.com/office/officeart/2005/8/layout/list1"/>
    <dgm:cxn modelId="{417DAA8C-691C-465D-86AC-7CC6113EFA79}" type="presParOf" srcId="{B5B0010B-F715-4D3F-852B-985DA982CC5C}" destId="{3E7EB2AA-5603-42C4-AB15-981466FAD6B3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3719D87-13AD-46EE-8177-2AAB39FAB0A0}" type="doc">
      <dgm:prSet loTypeId="urn:microsoft.com/office/officeart/2005/8/layout/chevron2" loCatId="process" qsTypeId="urn:microsoft.com/office/officeart/2005/8/quickstyle/simple2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78370888-2996-40BC-9648-54986261FADE}">
      <dgm:prSet>
        <dgm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b="1" dirty="0"/>
            <a:t>How to use it</a:t>
          </a:r>
          <a:endParaRPr lang="en-US" dirty="0"/>
        </a:p>
      </dgm:t>
    </dgm:pt>
    <dgm:pt modelId="{0950FDCE-D213-4558-B03B-088DD3C002A8}" type="parTrans" cxnId="{7E301596-4F8F-4B90-8D1C-63689FF91BB4}">
      <dgm:prSet/>
      <dgm:spPr/>
      <dgm:t>
        <a:bodyPr/>
        <a:lstStyle/>
        <a:p>
          <a:endParaRPr lang="en-US"/>
        </a:p>
      </dgm:t>
    </dgm:pt>
    <dgm:pt modelId="{D2B2BFDF-A392-4AD4-9396-D9EB8C464D79}" type="sibTrans" cxnId="{7E301596-4F8F-4B90-8D1C-63689FF91BB4}">
      <dgm:prSet/>
      <dgm:spPr/>
      <dgm:t>
        <a:bodyPr/>
        <a:lstStyle/>
        <a:p>
          <a:endParaRPr lang="en-US"/>
        </a:p>
      </dgm:t>
    </dgm:pt>
    <dgm:pt modelId="{2E85A77C-841B-4AE5-A2A5-B56913D29DDF}">
      <dgm:prSet/>
      <dgm:spPr>
        <a:ln>
          <a:solidFill>
            <a:schemeClr val="tx2"/>
          </a:solidFill>
        </a:ln>
      </dgm:spPr>
      <dgm:t>
        <a:bodyPr/>
        <a:lstStyle/>
        <a:p>
          <a:pPr>
            <a:spcBef>
              <a:spcPts val="600"/>
            </a:spcBef>
          </a:pPr>
          <a:r>
            <a:rPr lang="en-US" sz="1200" dirty="0"/>
            <a:t>Full version after a major assignment</a:t>
          </a:r>
        </a:p>
      </dgm:t>
    </dgm:pt>
    <dgm:pt modelId="{80C71EA4-E60A-4B3E-A7F4-F3DCC65A6F1D}" type="parTrans" cxnId="{7E5E3DDB-398D-48D8-8E50-E3DB75A1F3F3}">
      <dgm:prSet/>
      <dgm:spPr/>
      <dgm:t>
        <a:bodyPr/>
        <a:lstStyle/>
        <a:p>
          <a:endParaRPr lang="en-US"/>
        </a:p>
      </dgm:t>
    </dgm:pt>
    <dgm:pt modelId="{83A4E4E0-49CB-4012-96D7-0861F28522A4}" type="sibTrans" cxnId="{7E5E3DDB-398D-48D8-8E50-E3DB75A1F3F3}">
      <dgm:prSet/>
      <dgm:spPr/>
      <dgm:t>
        <a:bodyPr/>
        <a:lstStyle/>
        <a:p>
          <a:endParaRPr lang="en-US"/>
        </a:p>
      </dgm:t>
    </dgm:pt>
    <dgm:pt modelId="{09B07687-D9B2-400D-A8CE-83B915335FF2}">
      <dgm:prSet/>
      <dgm:spPr>
        <a:ln>
          <a:solidFill>
            <a:schemeClr val="tx2"/>
          </a:solidFill>
        </a:ln>
      </dgm:spPr>
      <dgm:t>
        <a:bodyPr/>
        <a:lstStyle/>
        <a:p>
          <a:pPr>
            <a:spcBef>
              <a:spcPts val="600"/>
            </a:spcBef>
          </a:pPr>
          <a:r>
            <a:rPr lang="en-US" sz="1200" dirty="0"/>
            <a:t>Use it as homework, in-class writing, informal discussion, etc.</a:t>
          </a:r>
        </a:p>
      </dgm:t>
    </dgm:pt>
    <dgm:pt modelId="{8A3341B4-DDFC-4738-AAF5-E60C4E452B03}" type="parTrans" cxnId="{6DBFA4DE-3FEC-4E4B-BF83-194EF2A2952D}">
      <dgm:prSet/>
      <dgm:spPr/>
      <dgm:t>
        <a:bodyPr/>
        <a:lstStyle/>
        <a:p>
          <a:endParaRPr lang="en-US"/>
        </a:p>
      </dgm:t>
    </dgm:pt>
    <dgm:pt modelId="{5A37CBDD-0A28-4B02-AA9F-94A3C852D2B6}" type="sibTrans" cxnId="{6DBFA4DE-3FEC-4E4B-BF83-194EF2A2952D}">
      <dgm:prSet/>
      <dgm:spPr/>
      <dgm:t>
        <a:bodyPr/>
        <a:lstStyle/>
        <a:p>
          <a:endParaRPr lang="en-US"/>
        </a:p>
      </dgm:t>
    </dgm:pt>
    <dgm:pt modelId="{7FEC4B84-B4AA-42A8-96FB-C37561375372}">
      <dgm:prSet/>
      <dgm:spPr>
        <a:ln>
          <a:solidFill>
            <a:schemeClr val="tx2"/>
          </a:solidFill>
        </a:ln>
      </dgm:spPr>
      <dgm:t>
        <a:bodyPr/>
        <a:lstStyle/>
        <a:p>
          <a:pPr>
            <a:spcBef>
              <a:spcPts val="600"/>
            </a:spcBef>
          </a:pPr>
          <a:r>
            <a:rPr lang="en-US" sz="1200" dirty="0"/>
            <a:t>Reduce it to three questions:</a:t>
          </a:r>
        </a:p>
      </dgm:t>
    </dgm:pt>
    <dgm:pt modelId="{F8B3D8CA-5DF3-4EA9-8BA0-235DA87AA1C2}" type="parTrans" cxnId="{6013D797-505A-4C03-8171-CAEA5E815DD7}">
      <dgm:prSet/>
      <dgm:spPr/>
      <dgm:t>
        <a:bodyPr/>
        <a:lstStyle/>
        <a:p>
          <a:endParaRPr lang="en-US"/>
        </a:p>
      </dgm:t>
    </dgm:pt>
    <dgm:pt modelId="{16C35FF5-2E50-448B-A218-FDEF5CCE682F}" type="sibTrans" cxnId="{6013D797-505A-4C03-8171-CAEA5E815DD7}">
      <dgm:prSet/>
      <dgm:spPr/>
      <dgm:t>
        <a:bodyPr/>
        <a:lstStyle/>
        <a:p>
          <a:endParaRPr lang="en-US"/>
        </a:p>
      </dgm:t>
    </dgm:pt>
    <dgm:pt modelId="{1CE9ABFC-4030-4E27-A1E8-C5ABE7C0889E}">
      <dgm:prSet custT="1"/>
      <dgm:spPr>
        <a:ln>
          <a:solidFill>
            <a:schemeClr val="tx2"/>
          </a:solidFill>
        </a:ln>
      </dgm:spPr>
      <dgm:t>
        <a:bodyPr/>
        <a:lstStyle/>
        <a:p>
          <a:pPr>
            <a:spcBef>
              <a:spcPts val="600"/>
            </a:spcBef>
          </a:pPr>
          <a:r>
            <a:rPr lang="en-US" sz="1200" dirty="0"/>
            <a:t>What worked well?</a:t>
          </a:r>
        </a:p>
      </dgm:t>
    </dgm:pt>
    <dgm:pt modelId="{1116005F-B0B0-44BA-846B-6609BB45755F}" type="parTrans" cxnId="{61E3EA87-D190-4F63-9278-7ED3138507B5}">
      <dgm:prSet/>
      <dgm:spPr/>
      <dgm:t>
        <a:bodyPr/>
        <a:lstStyle/>
        <a:p>
          <a:endParaRPr lang="en-US"/>
        </a:p>
      </dgm:t>
    </dgm:pt>
    <dgm:pt modelId="{242962F9-14D6-4868-8FB2-AE4D6ABCE0D6}" type="sibTrans" cxnId="{61E3EA87-D190-4F63-9278-7ED3138507B5}">
      <dgm:prSet/>
      <dgm:spPr/>
      <dgm:t>
        <a:bodyPr/>
        <a:lstStyle/>
        <a:p>
          <a:endParaRPr lang="en-US"/>
        </a:p>
      </dgm:t>
    </dgm:pt>
    <dgm:pt modelId="{411468BA-81DE-40CA-9AEF-4F8CA4FD526A}">
      <dgm:prSet custT="1"/>
      <dgm:spPr>
        <a:ln>
          <a:solidFill>
            <a:schemeClr val="tx2"/>
          </a:solidFill>
        </a:ln>
      </dgm:spPr>
      <dgm:t>
        <a:bodyPr/>
        <a:lstStyle/>
        <a:p>
          <a:pPr>
            <a:spcBef>
              <a:spcPts val="600"/>
            </a:spcBef>
          </a:pPr>
          <a:r>
            <a:rPr lang="en-US" sz="1200" dirty="0"/>
            <a:t>What would I change?</a:t>
          </a:r>
        </a:p>
      </dgm:t>
    </dgm:pt>
    <dgm:pt modelId="{0378A9E3-EF9A-4C61-9D6B-3C8FDA70F440}" type="parTrans" cxnId="{D9A29699-16AF-46CF-8369-4A6C9BEDCC6A}">
      <dgm:prSet/>
      <dgm:spPr/>
      <dgm:t>
        <a:bodyPr/>
        <a:lstStyle/>
        <a:p>
          <a:endParaRPr lang="en-US"/>
        </a:p>
      </dgm:t>
    </dgm:pt>
    <dgm:pt modelId="{9EECC8A5-3056-4420-9F03-E501546E6D36}" type="sibTrans" cxnId="{D9A29699-16AF-46CF-8369-4A6C9BEDCC6A}">
      <dgm:prSet/>
      <dgm:spPr/>
      <dgm:t>
        <a:bodyPr/>
        <a:lstStyle/>
        <a:p>
          <a:endParaRPr lang="en-US"/>
        </a:p>
      </dgm:t>
    </dgm:pt>
    <dgm:pt modelId="{C29D1E26-1A26-4000-BD51-E39FF89EFC0B}">
      <dgm:prSet custT="1"/>
      <dgm:spPr>
        <a:ln>
          <a:solidFill>
            <a:schemeClr val="tx2"/>
          </a:solidFill>
        </a:ln>
      </dgm:spPr>
      <dgm:t>
        <a:bodyPr/>
        <a:lstStyle/>
        <a:p>
          <a:pPr>
            <a:spcBef>
              <a:spcPts val="600"/>
            </a:spcBef>
          </a:pPr>
          <a:r>
            <a:rPr lang="en-US" sz="1200" dirty="0"/>
            <a:t>What can I transfer?</a:t>
          </a:r>
        </a:p>
      </dgm:t>
    </dgm:pt>
    <dgm:pt modelId="{31D6394F-C166-4BD9-9272-CCE27407F7FB}" type="parTrans" cxnId="{99231F5C-6BBE-4036-AD2F-C02A441FAE8A}">
      <dgm:prSet/>
      <dgm:spPr/>
      <dgm:t>
        <a:bodyPr/>
        <a:lstStyle/>
        <a:p>
          <a:endParaRPr lang="en-US"/>
        </a:p>
      </dgm:t>
    </dgm:pt>
    <dgm:pt modelId="{737C2908-9840-4D23-8450-6F473ED1ACED}" type="sibTrans" cxnId="{99231F5C-6BBE-4036-AD2F-C02A441FAE8A}">
      <dgm:prSet/>
      <dgm:spPr/>
      <dgm:t>
        <a:bodyPr/>
        <a:lstStyle/>
        <a:p>
          <a:endParaRPr lang="en-US"/>
        </a:p>
      </dgm:t>
    </dgm:pt>
    <dgm:pt modelId="{2F1A6991-416F-4F9D-BB1D-F4CAE4D51107}">
      <dgm:prSet/>
      <dgm:spPr>
        <a:ln>
          <a:solidFill>
            <a:schemeClr val="tx2"/>
          </a:solidFill>
        </a:ln>
      </dgm:spPr>
      <dgm:t>
        <a:bodyPr/>
        <a:lstStyle/>
        <a:p>
          <a:pPr>
            <a:spcBef>
              <a:spcPts val="600"/>
            </a:spcBef>
          </a:pPr>
          <a:r>
            <a:rPr lang="en-US" sz="1200" dirty="0"/>
            <a:t>Use a one-sentence “exit ticket”:</a:t>
          </a:r>
        </a:p>
      </dgm:t>
    </dgm:pt>
    <dgm:pt modelId="{253B8DCD-B33C-4E11-ACF3-67806B46BD0E}" type="parTrans" cxnId="{287ECA10-5421-4B99-8E46-6CACF4F58351}">
      <dgm:prSet/>
      <dgm:spPr/>
      <dgm:t>
        <a:bodyPr/>
        <a:lstStyle/>
        <a:p>
          <a:endParaRPr lang="en-US"/>
        </a:p>
      </dgm:t>
    </dgm:pt>
    <dgm:pt modelId="{FC06586F-6240-457A-87D9-2C029C41086A}" type="sibTrans" cxnId="{287ECA10-5421-4B99-8E46-6CACF4F58351}">
      <dgm:prSet/>
      <dgm:spPr/>
      <dgm:t>
        <a:bodyPr/>
        <a:lstStyle/>
        <a:p>
          <a:endParaRPr lang="en-US"/>
        </a:p>
      </dgm:t>
    </dgm:pt>
    <dgm:pt modelId="{9D44ADB8-4DF8-4944-B6BD-47E986FD801D}">
      <dgm:prSet/>
      <dgm:spPr>
        <a:ln>
          <a:solidFill>
            <a:schemeClr val="tx2"/>
          </a:solidFill>
        </a:ln>
      </dgm:spPr>
      <dgm:t>
        <a:bodyPr/>
        <a:lstStyle/>
        <a:p>
          <a:pPr>
            <a:spcBef>
              <a:spcPts val="600"/>
            </a:spcBef>
          </a:pPr>
          <a:r>
            <a:rPr lang="en-US" sz="1200" dirty="0"/>
            <a:t>“Next time I face a similar writing situation, I will remember to ___ because this assignment taught me ___.”</a:t>
          </a:r>
        </a:p>
      </dgm:t>
    </dgm:pt>
    <dgm:pt modelId="{DD43E2AB-19B3-48B3-A2E9-2EE99D3E40DC}" type="parTrans" cxnId="{D1AEC274-D652-4112-B5D3-86B079994EA8}">
      <dgm:prSet/>
      <dgm:spPr/>
      <dgm:t>
        <a:bodyPr/>
        <a:lstStyle/>
        <a:p>
          <a:endParaRPr lang="en-US"/>
        </a:p>
      </dgm:t>
    </dgm:pt>
    <dgm:pt modelId="{6F12D83C-685F-4585-BA31-11400C98A427}" type="sibTrans" cxnId="{D1AEC274-D652-4112-B5D3-86B079994EA8}">
      <dgm:prSet/>
      <dgm:spPr/>
      <dgm:t>
        <a:bodyPr/>
        <a:lstStyle/>
        <a:p>
          <a:endParaRPr lang="en-US"/>
        </a:p>
      </dgm:t>
    </dgm:pt>
    <dgm:pt modelId="{B897892A-CF21-4961-A754-EE27EC49BD06}" type="pres">
      <dgm:prSet presAssocID="{33719D87-13AD-46EE-8177-2AAB39FAB0A0}" presName="linearFlow" presStyleCnt="0">
        <dgm:presLayoutVars>
          <dgm:dir/>
          <dgm:animLvl val="lvl"/>
          <dgm:resizeHandles val="exact"/>
        </dgm:presLayoutVars>
      </dgm:prSet>
      <dgm:spPr/>
    </dgm:pt>
    <dgm:pt modelId="{1AD3101B-D691-49B2-8327-478026AF269F}" type="pres">
      <dgm:prSet presAssocID="{78370888-2996-40BC-9648-54986261FADE}" presName="composite" presStyleCnt="0"/>
      <dgm:spPr/>
    </dgm:pt>
    <dgm:pt modelId="{FD0AE16A-F4F9-447F-B31C-83CEE328D442}" type="pres">
      <dgm:prSet presAssocID="{78370888-2996-40BC-9648-54986261FADE}" presName="parentText" presStyleLbl="alignNode1" presStyleIdx="0" presStyleCnt="1">
        <dgm:presLayoutVars>
          <dgm:chMax val="1"/>
          <dgm:bulletEnabled val="1"/>
        </dgm:presLayoutVars>
      </dgm:prSet>
      <dgm:spPr/>
    </dgm:pt>
    <dgm:pt modelId="{C45860D1-7017-42F7-B1EA-3D512ABE991B}" type="pres">
      <dgm:prSet presAssocID="{78370888-2996-40BC-9648-54986261FADE}" presName="descendantText" presStyleLbl="alignAcc1" presStyleIdx="0" presStyleCnt="1">
        <dgm:presLayoutVars>
          <dgm:bulletEnabled val="1"/>
        </dgm:presLayoutVars>
      </dgm:prSet>
      <dgm:spPr/>
    </dgm:pt>
  </dgm:ptLst>
  <dgm:cxnLst>
    <dgm:cxn modelId="{287ECA10-5421-4B99-8E46-6CACF4F58351}" srcId="{78370888-2996-40BC-9648-54986261FADE}" destId="{2F1A6991-416F-4F9D-BB1D-F4CAE4D51107}" srcOrd="3" destOrd="0" parTransId="{253B8DCD-B33C-4E11-ACF3-67806B46BD0E}" sibTransId="{FC06586F-6240-457A-87D9-2C029C41086A}"/>
    <dgm:cxn modelId="{FCC5491A-08A8-41FF-B513-CBA9183CD6F2}" type="presOf" srcId="{411468BA-81DE-40CA-9AEF-4F8CA4FD526A}" destId="{C45860D1-7017-42F7-B1EA-3D512ABE991B}" srcOrd="0" destOrd="4" presId="urn:microsoft.com/office/officeart/2005/8/layout/chevron2"/>
    <dgm:cxn modelId="{99231F5C-6BBE-4036-AD2F-C02A441FAE8A}" srcId="{7FEC4B84-B4AA-42A8-96FB-C37561375372}" destId="{C29D1E26-1A26-4000-BD51-E39FF89EFC0B}" srcOrd="2" destOrd="0" parTransId="{31D6394F-C166-4BD9-9272-CCE27407F7FB}" sibTransId="{737C2908-9840-4D23-8450-6F473ED1ACED}"/>
    <dgm:cxn modelId="{0A31E545-FA63-4382-B187-44C6592C7EEF}" type="presOf" srcId="{1CE9ABFC-4030-4E27-A1E8-C5ABE7C0889E}" destId="{C45860D1-7017-42F7-B1EA-3D512ABE991B}" srcOrd="0" destOrd="3" presId="urn:microsoft.com/office/officeart/2005/8/layout/chevron2"/>
    <dgm:cxn modelId="{F5FCBF6C-F8CD-4070-B415-1F4A738EBD97}" type="presOf" srcId="{2F1A6991-416F-4F9D-BB1D-F4CAE4D51107}" destId="{C45860D1-7017-42F7-B1EA-3D512ABE991B}" srcOrd="0" destOrd="6" presId="urn:microsoft.com/office/officeart/2005/8/layout/chevron2"/>
    <dgm:cxn modelId="{E3776871-33C1-48F7-96F0-1AB7FB2DD5BD}" type="presOf" srcId="{2E85A77C-841B-4AE5-A2A5-B56913D29DDF}" destId="{C45860D1-7017-42F7-B1EA-3D512ABE991B}" srcOrd="0" destOrd="0" presId="urn:microsoft.com/office/officeart/2005/8/layout/chevron2"/>
    <dgm:cxn modelId="{D1AEC274-D652-4112-B5D3-86B079994EA8}" srcId="{2F1A6991-416F-4F9D-BB1D-F4CAE4D51107}" destId="{9D44ADB8-4DF8-4944-B6BD-47E986FD801D}" srcOrd="0" destOrd="0" parTransId="{DD43E2AB-19B3-48B3-A2E9-2EE99D3E40DC}" sibTransId="{6F12D83C-685F-4585-BA31-11400C98A427}"/>
    <dgm:cxn modelId="{58BE1F81-61C8-4CCE-B28F-D5AE7A5E52C2}" type="presOf" srcId="{C29D1E26-1A26-4000-BD51-E39FF89EFC0B}" destId="{C45860D1-7017-42F7-B1EA-3D512ABE991B}" srcOrd="0" destOrd="5" presId="urn:microsoft.com/office/officeart/2005/8/layout/chevron2"/>
    <dgm:cxn modelId="{61E3EA87-D190-4F63-9278-7ED3138507B5}" srcId="{7FEC4B84-B4AA-42A8-96FB-C37561375372}" destId="{1CE9ABFC-4030-4E27-A1E8-C5ABE7C0889E}" srcOrd="0" destOrd="0" parTransId="{1116005F-B0B0-44BA-846B-6609BB45755F}" sibTransId="{242962F9-14D6-4868-8FB2-AE4D6ABCE0D6}"/>
    <dgm:cxn modelId="{7E301596-4F8F-4B90-8D1C-63689FF91BB4}" srcId="{33719D87-13AD-46EE-8177-2AAB39FAB0A0}" destId="{78370888-2996-40BC-9648-54986261FADE}" srcOrd="0" destOrd="0" parTransId="{0950FDCE-D213-4558-B03B-088DD3C002A8}" sibTransId="{D2B2BFDF-A392-4AD4-9396-D9EB8C464D79}"/>
    <dgm:cxn modelId="{6013D797-505A-4C03-8171-CAEA5E815DD7}" srcId="{78370888-2996-40BC-9648-54986261FADE}" destId="{7FEC4B84-B4AA-42A8-96FB-C37561375372}" srcOrd="2" destOrd="0" parTransId="{F8B3D8CA-5DF3-4EA9-8BA0-235DA87AA1C2}" sibTransId="{16C35FF5-2E50-448B-A218-FDEF5CCE682F}"/>
    <dgm:cxn modelId="{D9A29699-16AF-46CF-8369-4A6C9BEDCC6A}" srcId="{7FEC4B84-B4AA-42A8-96FB-C37561375372}" destId="{411468BA-81DE-40CA-9AEF-4F8CA4FD526A}" srcOrd="1" destOrd="0" parTransId="{0378A9E3-EF9A-4C61-9D6B-3C8FDA70F440}" sibTransId="{9EECC8A5-3056-4420-9F03-E501546E6D36}"/>
    <dgm:cxn modelId="{48B0F5A5-B30C-4A60-903D-23D6C56E7E1D}" type="presOf" srcId="{09B07687-D9B2-400D-A8CE-83B915335FF2}" destId="{C45860D1-7017-42F7-B1EA-3D512ABE991B}" srcOrd="0" destOrd="1" presId="urn:microsoft.com/office/officeart/2005/8/layout/chevron2"/>
    <dgm:cxn modelId="{810E19AA-A2D3-4BD3-8C8B-15B4D1A942FE}" type="presOf" srcId="{7FEC4B84-B4AA-42A8-96FB-C37561375372}" destId="{C45860D1-7017-42F7-B1EA-3D512ABE991B}" srcOrd="0" destOrd="2" presId="urn:microsoft.com/office/officeart/2005/8/layout/chevron2"/>
    <dgm:cxn modelId="{BD601CB7-10CB-4715-BF49-811C5AF98FA0}" type="presOf" srcId="{78370888-2996-40BC-9648-54986261FADE}" destId="{FD0AE16A-F4F9-447F-B31C-83CEE328D442}" srcOrd="0" destOrd="0" presId="urn:microsoft.com/office/officeart/2005/8/layout/chevron2"/>
    <dgm:cxn modelId="{DFB884C9-78CB-4A4B-8D1A-9FE34CBC6DF2}" type="presOf" srcId="{9D44ADB8-4DF8-4944-B6BD-47E986FD801D}" destId="{C45860D1-7017-42F7-B1EA-3D512ABE991B}" srcOrd="0" destOrd="7" presId="urn:microsoft.com/office/officeart/2005/8/layout/chevron2"/>
    <dgm:cxn modelId="{C9F15FD1-3702-4A37-B02C-E5D18EE264EC}" type="presOf" srcId="{33719D87-13AD-46EE-8177-2AAB39FAB0A0}" destId="{B897892A-CF21-4961-A754-EE27EC49BD06}" srcOrd="0" destOrd="0" presId="urn:microsoft.com/office/officeart/2005/8/layout/chevron2"/>
    <dgm:cxn modelId="{7E5E3DDB-398D-48D8-8E50-E3DB75A1F3F3}" srcId="{78370888-2996-40BC-9648-54986261FADE}" destId="{2E85A77C-841B-4AE5-A2A5-B56913D29DDF}" srcOrd="0" destOrd="0" parTransId="{80C71EA4-E60A-4B3E-A7F4-F3DCC65A6F1D}" sibTransId="{83A4E4E0-49CB-4012-96D7-0861F28522A4}"/>
    <dgm:cxn modelId="{6DBFA4DE-3FEC-4E4B-BF83-194EF2A2952D}" srcId="{78370888-2996-40BC-9648-54986261FADE}" destId="{09B07687-D9B2-400D-A8CE-83B915335FF2}" srcOrd="1" destOrd="0" parTransId="{8A3341B4-DDFC-4738-AAF5-E60C4E452B03}" sibTransId="{5A37CBDD-0A28-4B02-AA9F-94A3C852D2B6}"/>
    <dgm:cxn modelId="{CC527A9E-6D9D-419A-ADCE-81C29C2A64F2}" type="presParOf" srcId="{B897892A-CF21-4961-A754-EE27EC49BD06}" destId="{1AD3101B-D691-49B2-8327-478026AF269F}" srcOrd="0" destOrd="0" presId="urn:microsoft.com/office/officeart/2005/8/layout/chevron2"/>
    <dgm:cxn modelId="{0859394E-10CF-4F9F-BD44-0EB7B45AF790}" type="presParOf" srcId="{1AD3101B-D691-49B2-8327-478026AF269F}" destId="{FD0AE16A-F4F9-447F-B31C-83CEE328D442}" srcOrd="0" destOrd="0" presId="urn:microsoft.com/office/officeart/2005/8/layout/chevron2"/>
    <dgm:cxn modelId="{2A47DE3B-694C-4826-BB05-057B8DC50ED4}" type="presParOf" srcId="{1AD3101B-D691-49B2-8327-478026AF269F}" destId="{C45860D1-7017-42F7-B1EA-3D512ABE991B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C216510-72C8-491A-9466-A62A9AAE7625}" type="doc">
      <dgm:prSet loTypeId="urn:microsoft.com/office/officeart/2005/8/layout/chevron2" loCatId="process" qsTypeId="urn:microsoft.com/office/officeart/2005/8/quickstyle/simple1" qsCatId="simple" csTypeId="urn:microsoft.com/office/officeart/2005/8/colors/accent6_3" csCatId="accent6" phldr="1"/>
      <dgm:spPr/>
      <dgm:t>
        <a:bodyPr/>
        <a:lstStyle/>
        <a:p>
          <a:endParaRPr lang="en-US"/>
        </a:p>
      </dgm:t>
    </dgm:pt>
    <dgm:pt modelId="{A7EEF438-F207-4E7A-A4C1-BBDB78F9E66D}">
      <dgm:prSet/>
      <dgm:spPr/>
      <dgm:t>
        <a:bodyPr/>
        <a:lstStyle/>
        <a:p>
          <a:endParaRPr lang="en-US" dirty="0"/>
        </a:p>
      </dgm:t>
    </dgm:pt>
    <dgm:pt modelId="{F8D708E9-3F82-4D4E-9AC1-8CC1738CC164}" type="parTrans" cxnId="{0205C229-DAB8-416C-AE1D-0A87F808AE3A}">
      <dgm:prSet/>
      <dgm:spPr/>
      <dgm:t>
        <a:bodyPr/>
        <a:lstStyle/>
        <a:p>
          <a:endParaRPr lang="en-US"/>
        </a:p>
      </dgm:t>
    </dgm:pt>
    <dgm:pt modelId="{A3BDCFA0-7360-4A8C-A40C-D9464722A7B6}" type="sibTrans" cxnId="{0205C229-DAB8-416C-AE1D-0A87F808AE3A}">
      <dgm:prSet/>
      <dgm:spPr/>
      <dgm:t>
        <a:bodyPr/>
        <a:lstStyle/>
        <a:p>
          <a:endParaRPr lang="en-US"/>
        </a:p>
      </dgm:t>
    </dgm:pt>
    <dgm:pt modelId="{70296B75-29D8-41F6-A159-58BE1A0CBA23}">
      <dgm:prSet/>
      <dgm:spPr/>
      <dgm:t>
        <a:bodyPr/>
        <a:lstStyle/>
        <a:p>
          <a:endParaRPr lang="en-US" dirty="0"/>
        </a:p>
      </dgm:t>
    </dgm:pt>
    <dgm:pt modelId="{930C50AB-05F4-47E5-B486-D491529CC957}" type="parTrans" cxnId="{41FF2E48-5DCB-40F6-9CCC-806A2451A572}">
      <dgm:prSet/>
      <dgm:spPr/>
      <dgm:t>
        <a:bodyPr/>
        <a:lstStyle/>
        <a:p>
          <a:endParaRPr lang="en-US"/>
        </a:p>
      </dgm:t>
    </dgm:pt>
    <dgm:pt modelId="{CFB14223-0FCE-41DE-AD48-F5CF7AB24C41}" type="sibTrans" cxnId="{41FF2E48-5DCB-40F6-9CCC-806A2451A572}">
      <dgm:prSet/>
      <dgm:spPr/>
      <dgm:t>
        <a:bodyPr/>
        <a:lstStyle/>
        <a:p>
          <a:endParaRPr lang="en-US"/>
        </a:p>
      </dgm:t>
    </dgm:pt>
    <dgm:pt modelId="{E47067CE-929B-4A28-81FE-0D772AEEBCE5}">
      <dgm:prSet/>
      <dgm:spPr/>
      <dgm:t>
        <a:bodyPr/>
        <a:lstStyle/>
        <a:p>
          <a:endParaRPr lang="en-US" dirty="0"/>
        </a:p>
      </dgm:t>
    </dgm:pt>
    <dgm:pt modelId="{81734676-457F-488D-AD10-0B8C62D627E5}" type="parTrans" cxnId="{71D003F4-207E-4460-9C88-E63532BC0DE7}">
      <dgm:prSet/>
      <dgm:spPr/>
      <dgm:t>
        <a:bodyPr/>
        <a:lstStyle/>
        <a:p>
          <a:endParaRPr lang="en-US"/>
        </a:p>
      </dgm:t>
    </dgm:pt>
    <dgm:pt modelId="{D4B59D9D-0191-420F-B0FE-2281DF22823E}" type="sibTrans" cxnId="{71D003F4-207E-4460-9C88-E63532BC0DE7}">
      <dgm:prSet/>
      <dgm:spPr/>
      <dgm:t>
        <a:bodyPr/>
        <a:lstStyle/>
        <a:p>
          <a:endParaRPr lang="en-US"/>
        </a:p>
      </dgm:t>
    </dgm:pt>
    <dgm:pt modelId="{F00259C3-3380-49AD-B9AE-B0AB60DC627D}">
      <dgm:prSet/>
      <dgm:spPr/>
      <dgm:t>
        <a:bodyPr/>
        <a:lstStyle/>
        <a:p>
          <a:pPr>
            <a:buNone/>
          </a:pPr>
          <a:r>
            <a:rPr lang="en-US" b="0" i="0" dirty="0"/>
            <a:t>As you review, imagine actual students using the handout.</a:t>
          </a:r>
          <a:endParaRPr lang="en-US" dirty="0"/>
        </a:p>
      </dgm:t>
    </dgm:pt>
    <dgm:pt modelId="{964BD954-9637-4721-AFA1-280FECC56CE2}" type="parTrans" cxnId="{BD3856D7-284E-4432-8276-4495A7DB7ACF}">
      <dgm:prSet/>
      <dgm:spPr/>
      <dgm:t>
        <a:bodyPr/>
        <a:lstStyle/>
        <a:p>
          <a:endParaRPr lang="en-US"/>
        </a:p>
      </dgm:t>
    </dgm:pt>
    <dgm:pt modelId="{2433C235-F756-4D84-9616-D3D289D3F87A}" type="sibTrans" cxnId="{BD3856D7-284E-4432-8276-4495A7DB7ACF}">
      <dgm:prSet/>
      <dgm:spPr/>
      <dgm:t>
        <a:bodyPr/>
        <a:lstStyle/>
        <a:p>
          <a:endParaRPr lang="en-US"/>
        </a:p>
      </dgm:t>
    </dgm:pt>
    <dgm:pt modelId="{779A19CE-7288-43D2-867A-4FA060FBC3CE}">
      <dgm:prSet/>
      <dgm:spPr/>
      <dgm:t>
        <a:bodyPr/>
        <a:lstStyle/>
        <a:p>
          <a:r>
            <a:rPr lang="en-US" b="0" i="0"/>
            <a:t>Where would they resist?</a:t>
          </a:r>
          <a:endParaRPr lang="en-US"/>
        </a:p>
      </dgm:t>
    </dgm:pt>
    <dgm:pt modelId="{539AA257-CDAA-4875-BE48-41D18F71562E}" type="parTrans" cxnId="{A6BC1D6F-1329-43F3-A4E8-4D72A3566229}">
      <dgm:prSet/>
      <dgm:spPr/>
      <dgm:t>
        <a:bodyPr/>
        <a:lstStyle/>
        <a:p>
          <a:endParaRPr lang="en-US"/>
        </a:p>
      </dgm:t>
    </dgm:pt>
    <dgm:pt modelId="{174DEE32-19C9-4F3E-91E6-D716A6F1DA91}" type="sibTrans" cxnId="{A6BC1D6F-1329-43F3-A4E8-4D72A3566229}">
      <dgm:prSet/>
      <dgm:spPr/>
      <dgm:t>
        <a:bodyPr/>
        <a:lstStyle/>
        <a:p>
          <a:endParaRPr lang="en-US"/>
        </a:p>
      </dgm:t>
    </dgm:pt>
    <dgm:pt modelId="{1E3EF17B-15AD-4697-A0E6-6B72EE92695F}">
      <dgm:prSet/>
      <dgm:spPr/>
      <dgm:t>
        <a:bodyPr/>
        <a:lstStyle/>
        <a:p>
          <a:r>
            <a:rPr lang="en-US" b="0" i="0" dirty="0"/>
            <a:t>Where would the language need to change?</a:t>
          </a:r>
          <a:endParaRPr lang="en-US" dirty="0"/>
        </a:p>
      </dgm:t>
    </dgm:pt>
    <dgm:pt modelId="{80E158EB-3A75-47B6-B813-10466540819B}" type="parTrans" cxnId="{58AA45D4-4BD6-4349-899D-40EB299A819A}">
      <dgm:prSet/>
      <dgm:spPr/>
      <dgm:t>
        <a:bodyPr/>
        <a:lstStyle/>
        <a:p>
          <a:endParaRPr lang="en-US"/>
        </a:p>
      </dgm:t>
    </dgm:pt>
    <dgm:pt modelId="{D4B95B51-6C42-438D-89FE-7BCF0AB70E8B}" type="sibTrans" cxnId="{58AA45D4-4BD6-4349-899D-40EB299A819A}">
      <dgm:prSet/>
      <dgm:spPr/>
      <dgm:t>
        <a:bodyPr/>
        <a:lstStyle/>
        <a:p>
          <a:endParaRPr lang="en-US"/>
        </a:p>
      </dgm:t>
    </dgm:pt>
    <dgm:pt modelId="{C54617CB-E3E5-4420-AD72-04BDC2CACB2F}">
      <dgm:prSet/>
      <dgm:spPr/>
      <dgm:t>
        <a:bodyPr/>
        <a:lstStyle/>
        <a:p>
          <a:r>
            <a:rPr lang="en-US" b="0" i="0" dirty="0"/>
            <a:t>Where would they need support?</a:t>
          </a:r>
          <a:endParaRPr lang="en-US" dirty="0"/>
        </a:p>
      </dgm:t>
    </dgm:pt>
    <dgm:pt modelId="{96B523F6-088F-489F-92F8-DBBE2FF6CB82}" type="parTrans" cxnId="{611A2C4B-0DEF-4044-A0B4-37CCE1C37BB5}">
      <dgm:prSet/>
      <dgm:spPr/>
    </dgm:pt>
    <dgm:pt modelId="{CFD91288-67BA-41E1-B245-87E52500A6F5}" type="sibTrans" cxnId="{611A2C4B-0DEF-4044-A0B4-37CCE1C37BB5}">
      <dgm:prSet/>
      <dgm:spPr/>
    </dgm:pt>
    <dgm:pt modelId="{4DB46A7D-85DC-4711-BB03-4646D46E2DB5}">
      <dgm:prSet/>
      <dgm:spPr/>
      <dgm:t>
        <a:bodyPr/>
        <a:lstStyle/>
        <a:p>
          <a:r>
            <a:rPr lang="en-US" b="0" i="0" dirty="0"/>
            <a:t> Choose a real writing situation your students encounter (SAE records; FFA applications; speeches/promotional materials; tasks from your specific courses) </a:t>
          </a:r>
          <a:endParaRPr lang="en-US" dirty="0"/>
        </a:p>
      </dgm:t>
    </dgm:pt>
    <dgm:pt modelId="{BF8FB9B5-CB56-47EE-B0E3-954C421B0B11}" type="parTrans" cxnId="{BB07350D-EC3E-49CD-BC93-77E97E32AECB}">
      <dgm:prSet/>
      <dgm:spPr/>
    </dgm:pt>
    <dgm:pt modelId="{649EA265-C874-4FB3-B5CA-9CBE149361BB}" type="sibTrans" cxnId="{BB07350D-EC3E-49CD-BC93-77E97E32AECB}">
      <dgm:prSet/>
      <dgm:spPr/>
    </dgm:pt>
    <dgm:pt modelId="{3637711F-D473-4215-AEEB-5A26F29E4A08}">
      <dgm:prSet/>
      <dgm:spPr/>
      <dgm:t>
        <a:bodyPr/>
        <a:lstStyle/>
        <a:p>
          <a:r>
            <a:rPr lang="en-US" b="0" i="0" dirty="0"/>
            <a:t> 3 groups; one handout per group. </a:t>
          </a:r>
          <a:endParaRPr lang="en-US" dirty="0"/>
        </a:p>
      </dgm:t>
    </dgm:pt>
    <dgm:pt modelId="{EA4F664C-342B-4020-9FF1-FF5D4CF0C75B}" type="parTrans" cxnId="{5877C39D-CA65-431B-BBD9-86834E176604}">
      <dgm:prSet/>
      <dgm:spPr/>
    </dgm:pt>
    <dgm:pt modelId="{D33259F2-62D5-440F-89DB-5B0C55DA3250}" type="sibTrans" cxnId="{5877C39D-CA65-431B-BBD9-86834E176604}">
      <dgm:prSet/>
      <dgm:spPr/>
    </dgm:pt>
    <dgm:pt modelId="{BBE2F932-406B-4785-97FC-515C5AB1AF72}" type="pres">
      <dgm:prSet presAssocID="{5C216510-72C8-491A-9466-A62A9AAE7625}" presName="linearFlow" presStyleCnt="0">
        <dgm:presLayoutVars>
          <dgm:dir/>
          <dgm:animLvl val="lvl"/>
          <dgm:resizeHandles val="exact"/>
        </dgm:presLayoutVars>
      </dgm:prSet>
      <dgm:spPr/>
    </dgm:pt>
    <dgm:pt modelId="{9256820B-7D07-4419-9ECA-6E54DF6D2B88}" type="pres">
      <dgm:prSet presAssocID="{A7EEF438-F207-4E7A-A4C1-BBDB78F9E66D}" presName="composite" presStyleCnt="0"/>
      <dgm:spPr/>
    </dgm:pt>
    <dgm:pt modelId="{BE5E39B1-FAE6-4F34-94A0-65519350269C}" type="pres">
      <dgm:prSet presAssocID="{A7EEF438-F207-4E7A-A4C1-BBDB78F9E66D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3312C592-6D50-46A2-B7B7-88CA5B986265}" type="pres">
      <dgm:prSet presAssocID="{A7EEF438-F207-4E7A-A4C1-BBDB78F9E66D}" presName="descendantText" presStyleLbl="alignAcc1" presStyleIdx="0" presStyleCnt="3">
        <dgm:presLayoutVars>
          <dgm:bulletEnabled val="1"/>
        </dgm:presLayoutVars>
      </dgm:prSet>
      <dgm:spPr/>
    </dgm:pt>
    <dgm:pt modelId="{34C130C8-1081-4514-992D-978242058063}" type="pres">
      <dgm:prSet presAssocID="{A3BDCFA0-7360-4A8C-A40C-D9464722A7B6}" presName="sp" presStyleCnt="0"/>
      <dgm:spPr/>
    </dgm:pt>
    <dgm:pt modelId="{657D28BC-C460-4BE7-A0F3-111EC4090443}" type="pres">
      <dgm:prSet presAssocID="{70296B75-29D8-41F6-A159-58BE1A0CBA23}" presName="composite" presStyleCnt="0"/>
      <dgm:spPr/>
    </dgm:pt>
    <dgm:pt modelId="{59515D3C-5E2F-4419-80FF-E9B84A5A6026}" type="pres">
      <dgm:prSet presAssocID="{70296B75-29D8-41F6-A159-58BE1A0CBA23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D68807A0-6051-465F-A2BB-089DA4C000BF}" type="pres">
      <dgm:prSet presAssocID="{70296B75-29D8-41F6-A159-58BE1A0CBA23}" presName="descendantText" presStyleLbl="alignAcc1" presStyleIdx="1" presStyleCnt="3">
        <dgm:presLayoutVars>
          <dgm:bulletEnabled val="1"/>
        </dgm:presLayoutVars>
      </dgm:prSet>
      <dgm:spPr/>
    </dgm:pt>
    <dgm:pt modelId="{3363FC98-CA74-48FA-83C3-307A25A1684F}" type="pres">
      <dgm:prSet presAssocID="{CFB14223-0FCE-41DE-AD48-F5CF7AB24C41}" presName="sp" presStyleCnt="0"/>
      <dgm:spPr/>
    </dgm:pt>
    <dgm:pt modelId="{056550F2-5FF1-4F2B-B7F7-8711FFC15EC4}" type="pres">
      <dgm:prSet presAssocID="{E47067CE-929B-4A28-81FE-0D772AEEBCE5}" presName="composite" presStyleCnt="0"/>
      <dgm:spPr/>
    </dgm:pt>
    <dgm:pt modelId="{C43B47C8-B8D0-4BF4-91D5-EF695E3E0E17}" type="pres">
      <dgm:prSet presAssocID="{E47067CE-929B-4A28-81FE-0D772AEEBCE5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6DD9DE78-5FF4-461C-A503-C15B3A3A2CA4}" type="pres">
      <dgm:prSet presAssocID="{E47067CE-929B-4A28-81FE-0D772AEEBCE5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BB07350D-EC3E-49CD-BC93-77E97E32AECB}" srcId="{70296B75-29D8-41F6-A159-58BE1A0CBA23}" destId="{4DB46A7D-85DC-4711-BB03-4646D46E2DB5}" srcOrd="0" destOrd="0" parTransId="{BF8FB9B5-CB56-47EE-B0E3-954C421B0B11}" sibTransId="{649EA265-C874-4FB3-B5CA-9CBE149361BB}"/>
    <dgm:cxn modelId="{0205C229-DAB8-416C-AE1D-0A87F808AE3A}" srcId="{5C216510-72C8-491A-9466-A62A9AAE7625}" destId="{A7EEF438-F207-4E7A-A4C1-BBDB78F9E66D}" srcOrd="0" destOrd="0" parTransId="{F8D708E9-3F82-4D4E-9AC1-8CC1738CC164}" sibTransId="{A3BDCFA0-7360-4A8C-A40C-D9464722A7B6}"/>
    <dgm:cxn modelId="{CF1E0038-1A85-46DC-98E3-598A0C74C544}" type="presOf" srcId="{A7EEF438-F207-4E7A-A4C1-BBDB78F9E66D}" destId="{BE5E39B1-FAE6-4F34-94A0-65519350269C}" srcOrd="0" destOrd="0" presId="urn:microsoft.com/office/officeart/2005/8/layout/chevron2"/>
    <dgm:cxn modelId="{E7E9DB5D-30B4-4068-B918-D9E44B03AD5D}" type="presOf" srcId="{5C216510-72C8-491A-9466-A62A9AAE7625}" destId="{BBE2F932-406B-4785-97FC-515C5AB1AF72}" srcOrd="0" destOrd="0" presId="urn:microsoft.com/office/officeart/2005/8/layout/chevron2"/>
    <dgm:cxn modelId="{41FF2E48-5DCB-40F6-9CCC-806A2451A572}" srcId="{5C216510-72C8-491A-9466-A62A9AAE7625}" destId="{70296B75-29D8-41F6-A159-58BE1A0CBA23}" srcOrd="1" destOrd="0" parTransId="{930C50AB-05F4-47E5-B486-D491529CC957}" sibTransId="{CFB14223-0FCE-41DE-AD48-F5CF7AB24C41}"/>
    <dgm:cxn modelId="{6625DE48-56EB-4929-9150-24D93174F835}" type="presOf" srcId="{C54617CB-E3E5-4420-AD72-04BDC2CACB2F}" destId="{6DD9DE78-5FF4-461C-A503-C15B3A3A2CA4}" srcOrd="0" destOrd="1" presId="urn:microsoft.com/office/officeart/2005/8/layout/chevron2"/>
    <dgm:cxn modelId="{611A2C4B-0DEF-4044-A0B4-37CCE1C37BB5}" srcId="{E47067CE-929B-4A28-81FE-0D772AEEBCE5}" destId="{C54617CB-E3E5-4420-AD72-04BDC2CACB2F}" srcOrd="1" destOrd="0" parTransId="{96B523F6-088F-489F-92F8-DBBE2FF6CB82}" sibTransId="{CFD91288-67BA-41E1-B245-87E52500A6F5}"/>
    <dgm:cxn modelId="{A6BC1D6F-1329-43F3-A4E8-4D72A3566229}" srcId="{E47067CE-929B-4A28-81FE-0D772AEEBCE5}" destId="{779A19CE-7288-43D2-867A-4FA060FBC3CE}" srcOrd="2" destOrd="0" parTransId="{539AA257-CDAA-4875-BE48-41D18F71562E}" sibTransId="{174DEE32-19C9-4F3E-91E6-D716A6F1DA91}"/>
    <dgm:cxn modelId="{D38BE752-8FAD-4A88-8E7A-3DE4ACE0051A}" type="presOf" srcId="{4DB46A7D-85DC-4711-BB03-4646D46E2DB5}" destId="{D68807A0-6051-465F-A2BB-089DA4C000BF}" srcOrd="0" destOrd="0" presId="urn:microsoft.com/office/officeart/2005/8/layout/chevron2"/>
    <dgm:cxn modelId="{63CF889A-A302-4B23-A083-EF682EAB1C4E}" type="presOf" srcId="{3637711F-D473-4215-AEEB-5A26F29E4A08}" destId="{3312C592-6D50-46A2-B7B7-88CA5B986265}" srcOrd="0" destOrd="0" presId="urn:microsoft.com/office/officeart/2005/8/layout/chevron2"/>
    <dgm:cxn modelId="{5877C39D-CA65-431B-BBD9-86834E176604}" srcId="{A7EEF438-F207-4E7A-A4C1-BBDB78F9E66D}" destId="{3637711F-D473-4215-AEEB-5A26F29E4A08}" srcOrd="0" destOrd="0" parTransId="{EA4F664C-342B-4020-9FF1-FF5D4CF0C75B}" sibTransId="{D33259F2-62D5-440F-89DB-5B0C55DA3250}"/>
    <dgm:cxn modelId="{B05B26AD-50C6-4F12-B23A-A6F3D965CF7C}" type="presOf" srcId="{F00259C3-3380-49AD-B9AE-B0AB60DC627D}" destId="{6DD9DE78-5FF4-461C-A503-C15B3A3A2CA4}" srcOrd="0" destOrd="0" presId="urn:microsoft.com/office/officeart/2005/8/layout/chevron2"/>
    <dgm:cxn modelId="{8A030CB0-C690-4D49-A773-9765DE93C9CB}" type="presOf" srcId="{779A19CE-7288-43D2-867A-4FA060FBC3CE}" destId="{6DD9DE78-5FF4-461C-A503-C15B3A3A2CA4}" srcOrd="0" destOrd="2" presId="urn:microsoft.com/office/officeart/2005/8/layout/chevron2"/>
    <dgm:cxn modelId="{58AA45D4-4BD6-4349-899D-40EB299A819A}" srcId="{E47067CE-929B-4A28-81FE-0D772AEEBCE5}" destId="{1E3EF17B-15AD-4697-A0E6-6B72EE92695F}" srcOrd="3" destOrd="0" parTransId="{80E158EB-3A75-47B6-B813-10466540819B}" sibTransId="{D4B95B51-6C42-438D-89FE-7BCF0AB70E8B}"/>
    <dgm:cxn modelId="{BD3856D7-284E-4432-8276-4495A7DB7ACF}" srcId="{E47067CE-929B-4A28-81FE-0D772AEEBCE5}" destId="{F00259C3-3380-49AD-B9AE-B0AB60DC627D}" srcOrd="0" destOrd="0" parTransId="{964BD954-9637-4721-AFA1-280FECC56CE2}" sibTransId="{2433C235-F756-4D84-9616-D3D289D3F87A}"/>
    <dgm:cxn modelId="{622CCFD9-F1A5-439C-B763-0FD510EB136E}" type="presOf" srcId="{E47067CE-929B-4A28-81FE-0D772AEEBCE5}" destId="{C43B47C8-B8D0-4BF4-91D5-EF695E3E0E17}" srcOrd="0" destOrd="0" presId="urn:microsoft.com/office/officeart/2005/8/layout/chevron2"/>
    <dgm:cxn modelId="{D2D360E7-EE6F-4D9D-BD1A-76760D70B032}" type="presOf" srcId="{70296B75-29D8-41F6-A159-58BE1A0CBA23}" destId="{59515D3C-5E2F-4419-80FF-E9B84A5A6026}" srcOrd="0" destOrd="0" presId="urn:microsoft.com/office/officeart/2005/8/layout/chevron2"/>
    <dgm:cxn modelId="{71D003F4-207E-4460-9C88-E63532BC0DE7}" srcId="{5C216510-72C8-491A-9466-A62A9AAE7625}" destId="{E47067CE-929B-4A28-81FE-0D772AEEBCE5}" srcOrd="2" destOrd="0" parTransId="{81734676-457F-488D-AD10-0B8C62D627E5}" sibTransId="{D4B59D9D-0191-420F-B0FE-2281DF22823E}"/>
    <dgm:cxn modelId="{AD6A0DF8-62DD-4218-B37E-04D888358AF5}" type="presOf" srcId="{1E3EF17B-15AD-4697-A0E6-6B72EE92695F}" destId="{6DD9DE78-5FF4-461C-A503-C15B3A3A2CA4}" srcOrd="0" destOrd="3" presId="urn:microsoft.com/office/officeart/2005/8/layout/chevron2"/>
    <dgm:cxn modelId="{4CC0F400-FDDA-476B-958E-57B34CF04134}" type="presParOf" srcId="{BBE2F932-406B-4785-97FC-515C5AB1AF72}" destId="{9256820B-7D07-4419-9ECA-6E54DF6D2B88}" srcOrd="0" destOrd="0" presId="urn:microsoft.com/office/officeart/2005/8/layout/chevron2"/>
    <dgm:cxn modelId="{A7B1F4E9-5BCD-4922-9D31-869314BC7D9A}" type="presParOf" srcId="{9256820B-7D07-4419-9ECA-6E54DF6D2B88}" destId="{BE5E39B1-FAE6-4F34-94A0-65519350269C}" srcOrd="0" destOrd="0" presId="urn:microsoft.com/office/officeart/2005/8/layout/chevron2"/>
    <dgm:cxn modelId="{E6695F09-9A42-404E-B05E-718D76EE851D}" type="presParOf" srcId="{9256820B-7D07-4419-9ECA-6E54DF6D2B88}" destId="{3312C592-6D50-46A2-B7B7-88CA5B986265}" srcOrd="1" destOrd="0" presId="urn:microsoft.com/office/officeart/2005/8/layout/chevron2"/>
    <dgm:cxn modelId="{1082674D-297D-421B-B37E-0102B9E045C7}" type="presParOf" srcId="{BBE2F932-406B-4785-97FC-515C5AB1AF72}" destId="{34C130C8-1081-4514-992D-978242058063}" srcOrd="1" destOrd="0" presId="urn:microsoft.com/office/officeart/2005/8/layout/chevron2"/>
    <dgm:cxn modelId="{F58217BF-F58E-4B74-A060-BAAA194B9394}" type="presParOf" srcId="{BBE2F932-406B-4785-97FC-515C5AB1AF72}" destId="{657D28BC-C460-4BE7-A0F3-111EC4090443}" srcOrd="2" destOrd="0" presId="urn:microsoft.com/office/officeart/2005/8/layout/chevron2"/>
    <dgm:cxn modelId="{486F0D0D-337A-48C5-BCCE-712A4E82D6BD}" type="presParOf" srcId="{657D28BC-C460-4BE7-A0F3-111EC4090443}" destId="{59515D3C-5E2F-4419-80FF-E9B84A5A6026}" srcOrd="0" destOrd="0" presId="urn:microsoft.com/office/officeart/2005/8/layout/chevron2"/>
    <dgm:cxn modelId="{DDB492F4-107B-47C6-9757-543AFEFAD311}" type="presParOf" srcId="{657D28BC-C460-4BE7-A0F3-111EC4090443}" destId="{D68807A0-6051-465F-A2BB-089DA4C000BF}" srcOrd="1" destOrd="0" presId="urn:microsoft.com/office/officeart/2005/8/layout/chevron2"/>
    <dgm:cxn modelId="{D25BCB4A-5E9F-4F07-A283-7DCB92284E1F}" type="presParOf" srcId="{BBE2F932-406B-4785-97FC-515C5AB1AF72}" destId="{3363FC98-CA74-48FA-83C3-307A25A1684F}" srcOrd="3" destOrd="0" presId="urn:microsoft.com/office/officeart/2005/8/layout/chevron2"/>
    <dgm:cxn modelId="{6A997CAD-5734-4FDD-8A1B-132A3987C71A}" type="presParOf" srcId="{BBE2F932-406B-4785-97FC-515C5AB1AF72}" destId="{056550F2-5FF1-4F2B-B7F7-8711FFC15EC4}" srcOrd="4" destOrd="0" presId="urn:microsoft.com/office/officeart/2005/8/layout/chevron2"/>
    <dgm:cxn modelId="{8232791C-C357-4B90-94E7-3105C7A64351}" type="presParOf" srcId="{056550F2-5FF1-4F2B-B7F7-8711FFC15EC4}" destId="{C43B47C8-B8D0-4BF4-91D5-EF695E3E0E17}" srcOrd="0" destOrd="0" presId="urn:microsoft.com/office/officeart/2005/8/layout/chevron2"/>
    <dgm:cxn modelId="{6CA39062-800C-4370-A55B-F606C0CD0FA8}" type="presParOf" srcId="{056550F2-5FF1-4F2B-B7F7-8711FFC15EC4}" destId="{6DD9DE78-5FF4-461C-A503-C15B3A3A2CA4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2C909B-8C12-4351-9FC1-9D2EF84E722E}">
      <dsp:nvSpPr>
        <dsp:cNvPr id="0" name=""/>
        <dsp:cNvSpPr/>
      </dsp:nvSpPr>
      <dsp:spPr>
        <a:xfrm>
          <a:off x="0" y="260086"/>
          <a:ext cx="9141600" cy="7371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490" tIns="270764" rIns="709490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b="0" i="0" kern="1200" dirty="0">
              <a:solidFill>
                <a:schemeClr val="tx2"/>
              </a:solidFill>
            </a:rPr>
            <a:t>Writing matters </a:t>
          </a:r>
          <a:endParaRPr lang="en-US" sz="1300" kern="1200" dirty="0">
            <a:solidFill>
              <a:schemeClr val="tx2"/>
            </a:solidFill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b="0" i="0" kern="1200" dirty="0">
              <a:solidFill>
                <a:schemeClr val="tx2"/>
              </a:solidFill>
            </a:rPr>
            <a:t>Writing in ag ed (teachers and students) </a:t>
          </a:r>
          <a:endParaRPr lang="en-US" sz="1300" kern="1200" dirty="0">
            <a:solidFill>
              <a:schemeClr val="tx2"/>
            </a:solidFill>
          </a:endParaRPr>
        </a:p>
      </dsp:txBody>
      <dsp:txXfrm>
        <a:off x="0" y="260086"/>
        <a:ext cx="9141600" cy="737100"/>
      </dsp:txXfrm>
    </dsp:sp>
    <dsp:sp modelId="{80F76C98-793D-4930-BD61-2636B86546D4}">
      <dsp:nvSpPr>
        <dsp:cNvPr id="0" name=""/>
        <dsp:cNvSpPr/>
      </dsp:nvSpPr>
      <dsp:spPr>
        <a:xfrm>
          <a:off x="457080" y="68206"/>
          <a:ext cx="639912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41872" tIns="0" rIns="241872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0" i="0" kern="1200"/>
            <a:t>Scholarship review</a:t>
          </a:r>
          <a:endParaRPr lang="en-US" sz="1300" kern="1200"/>
        </a:p>
      </dsp:txBody>
      <dsp:txXfrm>
        <a:off x="475814" y="86940"/>
        <a:ext cx="6361652" cy="346292"/>
      </dsp:txXfrm>
    </dsp:sp>
    <dsp:sp modelId="{6AD5BCC6-0D1C-4F3B-8A23-84AF6E82F7FF}">
      <dsp:nvSpPr>
        <dsp:cNvPr id="0" name=""/>
        <dsp:cNvSpPr/>
      </dsp:nvSpPr>
      <dsp:spPr>
        <a:xfrm>
          <a:off x="0" y="1259266"/>
          <a:ext cx="9141600" cy="54258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490" tIns="270764" rIns="709490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b="0" i="0" kern="1200" dirty="0">
              <a:solidFill>
                <a:schemeClr val="tx2"/>
              </a:solidFill>
            </a:rPr>
            <a:t>Integrating writing as a genre/writing situation </a:t>
          </a:r>
          <a:endParaRPr lang="en-US" sz="1300" kern="1200" dirty="0">
            <a:solidFill>
              <a:schemeClr val="tx2"/>
            </a:solidFill>
          </a:endParaRPr>
        </a:p>
      </dsp:txBody>
      <dsp:txXfrm>
        <a:off x="0" y="1259266"/>
        <a:ext cx="9141600" cy="542587"/>
      </dsp:txXfrm>
    </dsp:sp>
    <dsp:sp modelId="{3E78F73D-803A-440A-807F-C11CEA206C89}">
      <dsp:nvSpPr>
        <dsp:cNvPr id="0" name=""/>
        <dsp:cNvSpPr/>
      </dsp:nvSpPr>
      <dsp:spPr>
        <a:xfrm>
          <a:off x="457080" y="1067386"/>
          <a:ext cx="639912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41872" tIns="0" rIns="241872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0" i="0" kern="1200"/>
            <a:t>Intervention</a:t>
          </a:r>
          <a:endParaRPr lang="en-US" sz="1300" kern="1200"/>
        </a:p>
      </dsp:txBody>
      <dsp:txXfrm>
        <a:off x="475814" y="1086120"/>
        <a:ext cx="6361652" cy="346292"/>
      </dsp:txXfrm>
    </dsp:sp>
    <dsp:sp modelId="{2D506980-BFD4-4933-85DB-8221F0AD9389}">
      <dsp:nvSpPr>
        <dsp:cNvPr id="0" name=""/>
        <dsp:cNvSpPr/>
      </dsp:nvSpPr>
      <dsp:spPr>
        <a:xfrm>
          <a:off x="0" y="2063933"/>
          <a:ext cx="9141600" cy="54258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490" tIns="270764" rIns="709490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b="0" i="0" kern="1200" dirty="0">
              <a:solidFill>
                <a:schemeClr val="tx2"/>
              </a:solidFill>
            </a:rPr>
            <a:t>Three handouts: “Before You Write,” “While You Write,” “After You Write” and a “Teacher Supplement”</a:t>
          </a:r>
          <a:endParaRPr lang="en-US" sz="1300" kern="1200" dirty="0">
            <a:solidFill>
              <a:schemeClr val="tx2"/>
            </a:solidFill>
          </a:endParaRPr>
        </a:p>
      </dsp:txBody>
      <dsp:txXfrm>
        <a:off x="0" y="2063933"/>
        <a:ext cx="9141600" cy="542587"/>
      </dsp:txXfrm>
    </dsp:sp>
    <dsp:sp modelId="{1D409CCC-0793-462C-A39E-E7FB9C53E6D4}">
      <dsp:nvSpPr>
        <dsp:cNvPr id="0" name=""/>
        <dsp:cNvSpPr/>
      </dsp:nvSpPr>
      <dsp:spPr>
        <a:xfrm>
          <a:off x="457080" y="1872053"/>
          <a:ext cx="639912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41872" tIns="0" rIns="241872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0" i="0" kern="1200"/>
            <a:t>Materials </a:t>
          </a:r>
          <a:endParaRPr lang="en-US" sz="1300" kern="1200"/>
        </a:p>
      </dsp:txBody>
      <dsp:txXfrm>
        <a:off x="475814" y="1890787"/>
        <a:ext cx="6361652" cy="346292"/>
      </dsp:txXfrm>
    </dsp:sp>
    <dsp:sp modelId="{C872B615-EE8E-4819-8FC8-ED33F75CB945}">
      <dsp:nvSpPr>
        <dsp:cNvPr id="0" name=""/>
        <dsp:cNvSpPr/>
      </dsp:nvSpPr>
      <dsp:spPr>
        <a:xfrm>
          <a:off x="0" y="2868601"/>
          <a:ext cx="9141600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FCEC3B-56F4-455F-AB50-B050DE1588F3}">
      <dsp:nvSpPr>
        <dsp:cNvPr id="0" name=""/>
        <dsp:cNvSpPr/>
      </dsp:nvSpPr>
      <dsp:spPr>
        <a:xfrm>
          <a:off x="457080" y="2676721"/>
          <a:ext cx="639912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41872" tIns="0" rIns="241872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0" i="0" kern="1200"/>
            <a:t>Group Activity: Ask the Experts </a:t>
          </a:r>
          <a:endParaRPr lang="en-US" sz="1300" kern="1200"/>
        </a:p>
      </dsp:txBody>
      <dsp:txXfrm>
        <a:off x="475814" y="2695455"/>
        <a:ext cx="6361652" cy="34629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092A90-D910-4CFE-9233-BC1DF20AE716}">
      <dsp:nvSpPr>
        <dsp:cNvPr id="0" name=""/>
        <dsp:cNvSpPr/>
      </dsp:nvSpPr>
      <dsp:spPr>
        <a:xfrm>
          <a:off x="815455" y="1138079"/>
          <a:ext cx="1976497" cy="988248"/>
        </a:xfrm>
        <a:prstGeom prst="roundRect">
          <a:avLst>
            <a:gd name="adj" fmla="val 10000"/>
          </a:avLst>
        </a:prstGeom>
        <a:solidFill>
          <a:schemeClr val="tx2">
            <a:lumMod val="75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0" i="0" kern="1200" dirty="0"/>
            <a:t>Writing is one of the ways students </a:t>
          </a:r>
          <a:r>
            <a:rPr lang="en-US" sz="1000" b="0" i="1" kern="1200" dirty="0"/>
            <a:t>do</a:t>
          </a:r>
          <a:r>
            <a:rPr lang="en-US" sz="1000" b="0" i="0" kern="1200" dirty="0"/>
            <a:t> learning.</a:t>
          </a:r>
          <a:endParaRPr lang="en-US" sz="1000" kern="1200" dirty="0"/>
        </a:p>
      </dsp:txBody>
      <dsp:txXfrm>
        <a:off x="844400" y="1167024"/>
        <a:ext cx="1918607" cy="930358"/>
      </dsp:txXfrm>
    </dsp:sp>
    <dsp:sp modelId="{A4DE2598-1A10-4B7E-A234-B8778185172B}">
      <dsp:nvSpPr>
        <dsp:cNvPr id="0" name=""/>
        <dsp:cNvSpPr/>
      </dsp:nvSpPr>
      <dsp:spPr>
        <a:xfrm rot="18289469">
          <a:off x="2495037" y="1036715"/>
          <a:ext cx="1384430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1384430" y="27246"/>
              </a:lnTo>
            </a:path>
          </a:pathLst>
        </a:custGeom>
        <a:noFill/>
        <a:ln w="25400" cap="flat" cmpd="sng" algn="ctr">
          <a:solidFill>
            <a:schemeClr val="bg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152641" y="1029350"/>
        <a:ext cx="69221" cy="69221"/>
      </dsp:txXfrm>
    </dsp:sp>
    <dsp:sp modelId="{7FD10785-C454-4D4A-A0A8-9D1DC2B0980E}">
      <dsp:nvSpPr>
        <dsp:cNvPr id="0" name=""/>
        <dsp:cNvSpPr/>
      </dsp:nvSpPr>
      <dsp:spPr>
        <a:xfrm>
          <a:off x="3582551" y="1593"/>
          <a:ext cx="1976497" cy="988248"/>
        </a:xfrm>
        <a:prstGeom prst="roundRect">
          <a:avLst>
            <a:gd name="adj" fmla="val 10000"/>
          </a:avLst>
        </a:prstGeom>
        <a:solidFill>
          <a:schemeClr val="bg1">
            <a:lumMod val="65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0" i="0" kern="1200"/>
            <a:t>Writing clarifies thinking </a:t>
          </a:r>
          <a:endParaRPr lang="en-US" sz="1000" kern="1200"/>
        </a:p>
      </dsp:txBody>
      <dsp:txXfrm>
        <a:off x="3611496" y="30538"/>
        <a:ext cx="1918607" cy="930358"/>
      </dsp:txXfrm>
    </dsp:sp>
    <dsp:sp modelId="{A4CA1DC5-9481-401D-9C05-B3D25469533A}">
      <dsp:nvSpPr>
        <dsp:cNvPr id="0" name=""/>
        <dsp:cNvSpPr/>
      </dsp:nvSpPr>
      <dsp:spPr>
        <a:xfrm>
          <a:off x="5559048" y="468472"/>
          <a:ext cx="790598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790598" y="27246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934582" y="475953"/>
        <a:ext cx="39529" cy="39529"/>
      </dsp:txXfrm>
    </dsp:sp>
    <dsp:sp modelId="{934C6FFB-EBAF-469C-8AC4-B38979F8BEAD}">
      <dsp:nvSpPr>
        <dsp:cNvPr id="0" name=""/>
        <dsp:cNvSpPr/>
      </dsp:nvSpPr>
      <dsp:spPr>
        <a:xfrm>
          <a:off x="6349647" y="1593"/>
          <a:ext cx="1976497" cy="98824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0" i="0" kern="1200" dirty="0"/>
            <a:t>“Higher cognitive functions, such as analysis and synthesis, seem to develop most fully only with the support of verbal language—particularly, it seems, of written language (</a:t>
          </a:r>
          <a:r>
            <a:rPr lang="en-US" sz="1000" b="0" i="0" u="sng" kern="1200" dirty="0">
              <a:hlinkClick xmlns:r="http://schemas.openxmlformats.org/officeDocument/2006/relationships" r:id="rId1"/>
            </a:rPr>
            <a:t>Emig, 1977</a:t>
          </a:r>
          <a:r>
            <a:rPr lang="en-US" sz="1000" b="0" i="0" kern="1200" dirty="0"/>
            <a:t>)</a:t>
          </a:r>
          <a:endParaRPr lang="en-US" sz="1000" kern="1200" dirty="0"/>
        </a:p>
      </dsp:txBody>
      <dsp:txXfrm>
        <a:off x="6378592" y="30538"/>
        <a:ext cx="1918607" cy="930358"/>
      </dsp:txXfrm>
    </dsp:sp>
    <dsp:sp modelId="{23E269E0-6A71-4BC4-A8F7-8CCBB9282E5E}">
      <dsp:nvSpPr>
        <dsp:cNvPr id="0" name=""/>
        <dsp:cNvSpPr/>
      </dsp:nvSpPr>
      <dsp:spPr>
        <a:xfrm>
          <a:off x="2791952" y="1604957"/>
          <a:ext cx="790598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790598" y="27246"/>
              </a:lnTo>
            </a:path>
          </a:pathLst>
        </a:custGeom>
        <a:noFill/>
        <a:ln w="25400" cap="flat" cmpd="sng" algn="ctr">
          <a:solidFill>
            <a:schemeClr val="bg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167487" y="1612439"/>
        <a:ext cx="39529" cy="39529"/>
      </dsp:txXfrm>
    </dsp:sp>
    <dsp:sp modelId="{3A95419C-2C16-4E27-BA2E-7F6888D4E9DB}">
      <dsp:nvSpPr>
        <dsp:cNvPr id="0" name=""/>
        <dsp:cNvSpPr/>
      </dsp:nvSpPr>
      <dsp:spPr>
        <a:xfrm>
          <a:off x="3582551" y="1138079"/>
          <a:ext cx="1976497" cy="988248"/>
        </a:xfrm>
        <a:prstGeom prst="roundRect">
          <a:avLst>
            <a:gd name="adj" fmla="val 10000"/>
          </a:avLst>
        </a:prstGeom>
        <a:solidFill>
          <a:schemeClr val="bg1">
            <a:lumMod val="65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0" i="0" kern="1200"/>
            <a:t>Writing makes thinking visible</a:t>
          </a:r>
          <a:endParaRPr lang="en-US" sz="1000" kern="1200"/>
        </a:p>
      </dsp:txBody>
      <dsp:txXfrm>
        <a:off x="3611496" y="1167024"/>
        <a:ext cx="1918607" cy="930358"/>
      </dsp:txXfrm>
    </dsp:sp>
    <dsp:sp modelId="{869E8189-7C41-44E7-B88F-5CB56C6F5BE3}">
      <dsp:nvSpPr>
        <dsp:cNvPr id="0" name=""/>
        <dsp:cNvSpPr/>
      </dsp:nvSpPr>
      <dsp:spPr>
        <a:xfrm>
          <a:off x="5559048" y="1604957"/>
          <a:ext cx="790598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790598" y="27246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934582" y="1612439"/>
        <a:ext cx="39529" cy="39529"/>
      </dsp:txXfrm>
    </dsp:sp>
    <dsp:sp modelId="{89A5C409-96FC-4D09-8D51-7F535B1492EB}">
      <dsp:nvSpPr>
        <dsp:cNvPr id="0" name=""/>
        <dsp:cNvSpPr/>
      </dsp:nvSpPr>
      <dsp:spPr>
        <a:xfrm>
          <a:off x="6349647" y="1138079"/>
          <a:ext cx="1976497" cy="98824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0" i="0" kern="1200"/>
            <a:t>“Writing is best understood as a set of distinctive thinking processes which writers orchestrate or organize during the act of composing (</a:t>
          </a:r>
          <a:r>
            <a:rPr lang="en-US" sz="1000" b="0" i="0" u="sng" kern="1200">
              <a:hlinkClick xmlns:r="http://schemas.openxmlformats.org/officeDocument/2006/relationships" r:id="rId2"/>
            </a:rPr>
            <a:t>Flower and Hayes, 1981)</a:t>
          </a:r>
          <a:endParaRPr lang="en-US" sz="1000" kern="1200"/>
        </a:p>
      </dsp:txBody>
      <dsp:txXfrm>
        <a:off x="6378592" y="1167024"/>
        <a:ext cx="1918607" cy="930358"/>
      </dsp:txXfrm>
    </dsp:sp>
    <dsp:sp modelId="{43798F9A-2408-42DC-A091-F8E1EB3AEB3A}">
      <dsp:nvSpPr>
        <dsp:cNvPr id="0" name=""/>
        <dsp:cNvSpPr/>
      </dsp:nvSpPr>
      <dsp:spPr>
        <a:xfrm rot="3310531">
          <a:off x="2495037" y="2173200"/>
          <a:ext cx="1384430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1384430" y="27246"/>
              </a:lnTo>
            </a:path>
          </a:pathLst>
        </a:custGeom>
        <a:noFill/>
        <a:ln w="25400" cap="flat" cmpd="sng" algn="ctr">
          <a:solidFill>
            <a:schemeClr val="bg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152641" y="2165836"/>
        <a:ext cx="69221" cy="69221"/>
      </dsp:txXfrm>
    </dsp:sp>
    <dsp:sp modelId="{41299BFD-8F40-4355-AC35-269E3686EC08}">
      <dsp:nvSpPr>
        <dsp:cNvPr id="0" name=""/>
        <dsp:cNvSpPr/>
      </dsp:nvSpPr>
      <dsp:spPr>
        <a:xfrm>
          <a:off x="3582551" y="2274565"/>
          <a:ext cx="1976497" cy="988248"/>
        </a:xfrm>
        <a:prstGeom prst="roundRect">
          <a:avLst>
            <a:gd name="adj" fmla="val 10000"/>
          </a:avLst>
        </a:prstGeom>
        <a:solidFill>
          <a:schemeClr val="bg1">
            <a:lumMod val="65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0" i="0" kern="1200"/>
            <a:t>Writing transforms knowledge</a:t>
          </a:r>
          <a:endParaRPr lang="en-US" sz="1000" kern="1200"/>
        </a:p>
      </dsp:txBody>
      <dsp:txXfrm>
        <a:off x="3611496" y="2303510"/>
        <a:ext cx="1918607" cy="930358"/>
      </dsp:txXfrm>
    </dsp:sp>
    <dsp:sp modelId="{7BACC11C-3B06-4DCC-B524-D057D610A060}">
      <dsp:nvSpPr>
        <dsp:cNvPr id="0" name=""/>
        <dsp:cNvSpPr/>
      </dsp:nvSpPr>
      <dsp:spPr>
        <a:xfrm>
          <a:off x="5559048" y="2741443"/>
          <a:ext cx="790598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790598" y="27246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934582" y="2748924"/>
        <a:ext cx="39529" cy="39529"/>
      </dsp:txXfrm>
    </dsp:sp>
    <dsp:sp modelId="{F7CEC4A0-E2AB-427B-9E77-4A45F3FDD9EF}">
      <dsp:nvSpPr>
        <dsp:cNvPr id="0" name=""/>
        <dsp:cNvSpPr/>
      </dsp:nvSpPr>
      <dsp:spPr>
        <a:xfrm>
          <a:off x="6349647" y="2274565"/>
          <a:ext cx="1976497" cy="98824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0" i="0" u="sng" kern="1200">
              <a:hlinkClick xmlns:r="http://schemas.openxmlformats.org/officeDocument/2006/relationships" r:id="rId3"/>
            </a:rPr>
            <a:t>Bereiter &amp; Scardamalia </a:t>
          </a:r>
          <a:r>
            <a:rPr lang="en-US" sz="1000" b="0" i="0" kern="1200"/>
            <a:t>distinguish basic “knowledge telling” from more advanced “knowledge transforming.”</a:t>
          </a:r>
          <a:endParaRPr lang="en-US" sz="1000" kern="1200"/>
        </a:p>
      </dsp:txBody>
      <dsp:txXfrm>
        <a:off x="6378592" y="2303510"/>
        <a:ext cx="1918607" cy="93035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090A87-A3D8-43E0-8BE3-D012519EA811}">
      <dsp:nvSpPr>
        <dsp:cNvPr id="0" name=""/>
        <dsp:cNvSpPr/>
      </dsp:nvSpPr>
      <dsp:spPr>
        <a:xfrm>
          <a:off x="0" y="307853"/>
          <a:ext cx="9141600" cy="1275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490" tIns="374904" rIns="709490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/>
            <a:t>Writing matters, but teachers often do not feel prepared to “teach writing.”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Students may value writing, but confidence and apprehension shape how they engage with it. </a:t>
          </a:r>
        </a:p>
      </dsp:txBody>
      <dsp:txXfrm>
        <a:off x="0" y="307853"/>
        <a:ext cx="9141600" cy="1275750"/>
      </dsp:txXfrm>
    </dsp:sp>
    <dsp:sp modelId="{3D014B27-8C93-47C2-928A-E2FA64F79E6A}">
      <dsp:nvSpPr>
        <dsp:cNvPr id="0" name=""/>
        <dsp:cNvSpPr/>
      </dsp:nvSpPr>
      <dsp:spPr>
        <a:xfrm>
          <a:off x="457080" y="42173"/>
          <a:ext cx="6399120" cy="531360"/>
        </a:xfrm>
        <a:prstGeom prst="roundRect">
          <a:avLst/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41872" tIns="0" rIns="241872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The scholarship gives us a problem:</a:t>
          </a:r>
        </a:p>
      </dsp:txBody>
      <dsp:txXfrm>
        <a:off x="483019" y="68112"/>
        <a:ext cx="6347242" cy="479482"/>
      </dsp:txXfrm>
    </dsp:sp>
    <dsp:sp modelId="{6281EAEB-E0A0-435F-BACC-69AC127DBDC5}">
      <dsp:nvSpPr>
        <dsp:cNvPr id="0" name=""/>
        <dsp:cNvSpPr/>
      </dsp:nvSpPr>
      <dsp:spPr>
        <a:xfrm>
          <a:off x="0" y="1946484"/>
          <a:ext cx="9141600" cy="1275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-56215"/>
              <a:lumOff val="3699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490" tIns="374904" rIns="709490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Use writing to help students do the thinking agriculture already requires: observe → document → explain → justify → reflect → communicate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Make writing field-specific, intentional, and iterative. </a:t>
          </a:r>
        </a:p>
      </dsp:txBody>
      <dsp:txXfrm>
        <a:off x="0" y="1946484"/>
        <a:ext cx="9141600" cy="1275750"/>
      </dsp:txXfrm>
    </dsp:sp>
    <dsp:sp modelId="{CB38E5F0-B4C5-490D-81D4-8F1688D5AEB1}">
      <dsp:nvSpPr>
        <dsp:cNvPr id="0" name=""/>
        <dsp:cNvSpPr/>
      </dsp:nvSpPr>
      <dsp:spPr>
        <a:xfrm>
          <a:off x="457080" y="1680804"/>
          <a:ext cx="6399120" cy="531360"/>
        </a:xfrm>
        <a:prstGeom prst="roundRect">
          <a:avLst/>
        </a:prstGeom>
        <a:solidFill>
          <a:schemeClr val="accent6">
            <a:shade val="80000"/>
            <a:hueOff val="0"/>
            <a:satOff val="-56215"/>
            <a:lumOff val="36995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41872" tIns="0" rIns="241872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The move: lean into expertise </a:t>
          </a:r>
        </a:p>
      </dsp:txBody>
      <dsp:txXfrm>
        <a:off x="483019" y="1706743"/>
        <a:ext cx="6347242" cy="47948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B9C4B0-6D87-4BBE-A3EF-93A391F73FE8}">
      <dsp:nvSpPr>
        <dsp:cNvPr id="0" name=""/>
        <dsp:cNvSpPr/>
      </dsp:nvSpPr>
      <dsp:spPr>
        <a:xfrm>
          <a:off x="-3858104" y="-592481"/>
          <a:ext cx="4598226" cy="4598226"/>
        </a:xfrm>
        <a:prstGeom prst="blockArc">
          <a:avLst>
            <a:gd name="adj1" fmla="val 18900000"/>
            <a:gd name="adj2" fmla="val 2700000"/>
            <a:gd name="adj3" fmla="val 470"/>
          </a:avLst>
        </a:prstGeom>
        <a:noFill/>
        <a:ln w="25400" cap="flat" cmpd="sng" algn="ctr">
          <a:solidFill>
            <a:schemeClr val="accent6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70BB10-9424-4859-AE3F-E39817DD2AB1}">
      <dsp:nvSpPr>
        <dsp:cNvPr id="0" name=""/>
        <dsp:cNvSpPr/>
      </dsp:nvSpPr>
      <dsp:spPr>
        <a:xfrm>
          <a:off x="475955" y="341326"/>
          <a:ext cx="8072641" cy="682652"/>
        </a:xfrm>
        <a:prstGeom prst="rect">
          <a:avLst/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41856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“We cannot possibly teach all genres students might need to know in the future, but we can teach the concept of genre.” </a:t>
          </a:r>
          <a:r>
            <a:rPr lang="en-US" sz="1800" u="sng" kern="1200" dirty="0">
              <a:hlinkClick xmlns:r="http://schemas.openxmlformats.org/officeDocument/2006/relationships" r:id="rId1"/>
            </a:rPr>
            <a:t>Anne Beaufort, 2007</a:t>
          </a:r>
          <a:endParaRPr lang="en-US" sz="1800" kern="1200" dirty="0"/>
        </a:p>
      </dsp:txBody>
      <dsp:txXfrm>
        <a:off x="475955" y="341326"/>
        <a:ext cx="8072641" cy="682652"/>
      </dsp:txXfrm>
    </dsp:sp>
    <dsp:sp modelId="{84D3094C-6771-4155-BFD0-F9B0329F53BC}">
      <dsp:nvSpPr>
        <dsp:cNvPr id="0" name=""/>
        <dsp:cNvSpPr/>
      </dsp:nvSpPr>
      <dsp:spPr>
        <a:xfrm>
          <a:off x="49297" y="255994"/>
          <a:ext cx="853316" cy="85331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817655-20AE-403C-8BED-9263D69F9E7A}">
      <dsp:nvSpPr>
        <dsp:cNvPr id="0" name=""/>
        <dsp:cNvSpPr/>
      </dsp:nvSpPr>
      <dsp:spPr>
        <a:xfrm>
          <a:off x="724099" y="1365305"/>
          <a:ext cx="7824497" cy="682652"/>
        </a:xfrm>
        <a:prstGeom prst="rect">
          <a:avLst/>
        </a:prstGeom>
        <a:solidFill>
          <a:schemeClr val="accent6">
            <a:shade val="80000"/>
            <a:hueOff val="0"/>
            <a:satOff val="-28108"/>
            <a:lumOff val="18498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41856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Genre is bigger than form: it is tied to recurring social situations, purposes, audiences, and actions. </a:t>
          </a:r>
          <a:r>
            <a:rPr lang="en-US" sz="1800" u="sng" kern="1200">
              <a:hlinkClick xmlns:r="http://schemas.openxmlformats.org/officeDocument/2006/relationships" r:id="rId2"/>
            </a:rPr>
            <a:t>Miller, 1984</a:t>
          </a:r>
          <a:endParaRPr lang="en-US" sz="1800" kern="1200"/>
        </a:p>
      </dsp:txBody>
      <dsp:txXfrm>
        <a:off x="724099" y="1365305"/>
        <a:ext cx="7824497" cy="682652"/>
      </dsp:txXfrm>
    </dsp:sp>
    <dsp:sp modelId="{E910E2A8-49D8-417C-AEA8-7B6075B9D359}">
      <dsp:nvSpPr>
        <dsp:cNvPr id="0" name=""/>
        <dsp:cNvSpPr/>
      </dsp:nvSpPr>
      <dsp:spPr>
        <a:xfrm>
          <a:off x="297441" y="1279974"/>
          <a:ext cx="853316" cy="85331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-28108"/>
              <a:lumOff val="1849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A37823-5A1D-455A-B3F1-6BF98064BF31}">
      <dsp:nvSpPr>
        <dsp:cNvPr id="0" name=""/>
        <dsp:cNvSpPr/>
      </dsp:nvSpPr>
      <dsp:spPr>
        <a:xfrm>
          <a:off x="475955" y="2389284"/>
          <a:ext cx="8072641" cy="682652"/>
        </a:xfrm>
        <a:prstGeom prst="rect">
          <a:avLst/>
        </a:prstGeom>
        <a:solidFill>
          <a:schemeClr val="accent6">
            <a:shade val="80000"/>
            <a:hueOff val="0"/>
            <a:satOff val="-56215"/>
            <a:lumOff val="36995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41856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“Ignoring that fact leaves knowledge of specific genres as part of the hidden curriculum.” </a:t>
          </a:r>
          <a:r>
            <a:rPr lang="en-US" sz="1800" u="sng" kern="1200">
              <a:hlinkClick xmlns:r="http://schemas.openxmlformats.org/officeDocument/2006/relationships" r:id="rId3"/>
            </a:rPr>
            <a:t>Amy Devitt, 2009</a:t>
          </a:r>
          <a:endParaRPr lang="en-US" sz="1800" kern="1200"/>
        </a:p>
      </dsp:txBody>
      <dsp:txXfrm>
        <a:off x="475955" y="2389284"/>
        <a:ext cx="8072641" cy="682652"/>
      </dsp:txXfrm>
    </dsp:sp>
    <dsp:sp modelId="{C0BA60CC-6328-49F6-81F7-3B4CF24601F9}">
      <dsp:nvSpPr>
        <dsp:cNvPr id="0" name=""/>
        <dsp:cNvSpPr/>
      </dsp:nvSpPr>
      <dsp:spPr>
        <a:xfrm>
          <a:off x="49297" y="2303953"/>
          <a:ext cx="853316" cy="85331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-56215"/>
              <a:lumOff val="3699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7EB2AA-5603-42C4-AB15-981466FAD6B3}">
      <dsp:nvSpPr>
        <dsp:cNvPr id="0" name=""/>
        <dsp:cNvSpPr/>
      </dsp:nvSpPr>
      <dsp:spPr>
        <a:xfrm>
          <a:off x="0" y="372923"/>
          <a:ext cx="9141600" cy="287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490" tIns="499872" rIns="709490" bIns="99568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b="0" i="0" kern="1200" dirty="0"/>
            <a:t>Full version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b="0" i="0" kern="1200" dirty="0"/>
            <a:t>Use select questions for class or group discussion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b="0" i="0" kern="1200" dirty="0"/>
            <a:t>Turn it into a quick rhetorical </a:t>
          </a:r>
          <a:r>
            <a:rPr lang="en-US" sz="1600" b="0" i="0" kern="1200"/>
            <a:t>check:</a:t>
          </a:r>
          <a:endParaRPr lang="en-US" sz="16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0" i="0" kern="1200"/>
            <a:t>Writer</a:t>
          </a:r>
          <a:r>
            <a:rPr lang="en-US" sz="1400" b="0" i="0" kern="1200" dirty="0"/>
            <a:t>/speaker</a:t>
          </a:r>
          <a:endParaRPr lang="en-US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0" i="0" kern="1200" dirty="0"/>
            <a:t>Audience</a:t>
          </a:r>
          <a:endParaRPr lang="en-US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0" i="0" kern="1200" dirty="0"/>
            <a:t>Purpose</a:t>
          </a:r>
          <a:endParaRPr lang="en-US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0" i="0" kern="1200" dirty="0"/>
            <a:t>Genre</a:t>
          </a:r>
          <a:endParaRPr lang="en-US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0" i="0" kern="1200" dirty="0"/>
            <a:t>Evidence</a:t>
          </a:r>
          <a:endParaRPr lang="en-US" sz="14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b="0" i="0" kern="1200" dirty="0"/>
            <a:t>Use a one-sentence version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b="0" i="0" kern="1200" dirty="0"/>
            <a:t>Mix and match based on the assignment</a:t>
          </a:r>
          <a:endParaRPr lang="en-US" sz="1600" kern="1200" dirty="0"/>
        </a:p>
      </dsp:txBody>
      <dsp:txXfrm>
        <a:off x="0" y="372923"/>
        <a:ext cx="9141600" cy="2872800"/>
      </dsp:txXfrm>
    </dsp:sp>
    <dsp:sp modelId="{D98987AC-59BB-4FFC-B6FC-804CD8450899}">
      <dsp:nvSpPr>
        <dsp:cNvPr id="0" name=""/>
        <dsp:cNvSpPr/>
      </dsp:nvSpPr>
      <dsp:spPr>
        <a:xfrm>
          <a:off x="457080" y="18683"/>
          <a:ext cx="6399120" cy="7084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41872" tIns="0" rIns="241872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i="0" kern="1200" dirty="0"/>
            <a:t>How to use it</a:t>
          </a:r>
          <a:endParaRPr lang="en-US" sz="2400" kern="1200" dirty="0"/>
        </a:p>
      </dsp:txBody>
      <dsp:txXfrm>
        <a:off x="491665" y="53268"/>
        <a:ext cx="6329950" cy="63931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0AE16A-F4F9-447F-B31C-83CEE328D442}">
      <dsp:nvSpPr>
        <dsp:cNvPr id="0" name=""/>
        <dsp:cNvSpPr/>
      </dsp:nvSpPr>
      <dsp:spPr>
        <a:xfrm rot="5400000">
          <a:off x="-550718" y="550718"/>
          <a:ext cx="3671456" cy="2570019"/>
        </a:xfrm>
        <a:prstGeom prst="chevron">
          <a:avLst/>
        </a:prstGeom>
        <a:solidFill>
          <a:schemeClr val="accent6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6"/>
        </a:fillRef>
        <a:effectRef idx="1">
          <a:schemeClr val="accent6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b="1" kern="1200" dirty="0"/>
            <a:t>How to use it</a:t>
          </a:r>
          <a:endParaRPr lang="en-US" sz="3900" kern="1200" dirty="0"/>
        </a:p>
      </dsp:txBody>
      <dsp:txXfrm rot="-5400000">
        <a:off x="1" y="1285010"/>
        <a:ext cx="2570019" cy="1101437"/>
      </dsp:txXfrm>
    </dsp:sp>
    <dsp:sp modelId="{C45860D1-7017-42F7-B1EA-3D512ABE991B}">
      <dsp:nvSpPr>
        <dsp:cNvPr id="0" name=""/>
        <dsp:cNvSpPr/>
      </dsp:nvSpPr>
      <dsp:spPr>
        <a:xfrm rot="5400000">
          <a:off x="4532168" y="-1962149"/>
          <a:ext cx="2386446" cy="631074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ts val="600"/>
            </a:spcBef>
            <a:spcAft>
              <a:spcPct val="15000"/>
            </a:spcAft>
            <a:buChar char="•"/>
          </a:pPr>
          <a:r>
            <a:rPr lang="en-US" sz="1200" kern="1200" dirty="0"/>
            <a:t>Full version after a major assignment</a:t>
          </a:r>
        </a:p>
        <a:p>
          <a:pPr marL="114300" lvl="1" indent="-114300" algn="l" defTabSz="533400">
            <a:lnSpc>
              <a:spcPct val="90000"/>
            </a:lnSpc>
            <a:spcBef>
              <a:spcPts val="600"/>
            </a:spcBef>
            <a:spcAft>
              <a:spcPct val="15000"/>
            </a:spcAft>
            <a:buChar char="•"/>
          </a:pPr>
          <a:r>
            <a:rPr lang="en-US" sz="1200" kern="1200" dirty="0"/>
            <a:t>Use it as homework, in-class writing, informal discussion, etc.</a:t>
          </a:r>
        </a:p>
        <a:p>
          <a:pPr marL="114300" lvl="1" indent="-114300" algn="l" defTabSz="533400">
            <a:lnSpc>
              <a:spcPct val="90000"/>
            </a:lnSpc>
            <a:spcBef>
              <a:spcPts val="600"/>
            </a:spcBef>
            <a:spcAft>
              <a:spcPct val="15000"/>
            </a:spcAft>
            <a:buChar char="•"/>
          </a:pPr>
          <a:r>
            <a:rPr lang="en-US" sz="1200" kern="1200" dirty="0"/>
            <a:t>Reduce it to three questions:</a:t>
          </a:r>
        </a:p>
        <a:p>
          <a:pPr marL="228600" lvl="2" indent="-114300" algn="l" defTabSz="533400">
            <a:lnSpc>
              <a:spcPct val="90000"/>
            </a:lnSpc>
            <a:spcBef>
              <a:spcPts val="600"/>
            </a:spcBef>
            <a:spcAft>
              <a:spcPct val="15000"/>
            </a:spcAft>
            <a:buChar char="•"/>
          </a:pPr>
          <a:r>
            <a:rPr lang="en-US" sz="1200" kern="1200" dirty="0"/>
            <a:t>What worked well?</a:t>
          </a:r>
        </a:p>
        <a:p>
          <a:pPr marL="228600" lvl="2" indent="-114300" algn="l" defTabSz="533400">
            <a:lnSpc>
              <a:spcPct val="90000"/>
            </a:lnSpc>
            <a:spcBef>
              <a:spcPts val="600"/>
            </a:spcBef>
            <a:spcAft>
              <a:spcPct val="15000"/>
            </a:spcAft>
            <a:buChar char="•"/>
          </a:pPr>
          <a:r>
            <a:rPr lang="en-US" sz="1200" kern="1200" dirty="0"/>
            <a:t>What would I change?</a:t>
          </a:r>
        </a:p>
        <a:p>
          <a:pPr marL="228600" lvl="2" indent="-114300" algn="l" defTabSz="533400">
            <a:lnSpc>
              <a:spcPct val="90000"/>
            </a:lnSpc>
            <a:spcBef>
              <a:spcPts val="600"/>
            </a:spcBef>
            <a:spcAft>
              <a:spcPct val="15000"/>
            </a:spcAft>
            <a:buChar char="•"/>
          </a:pPr>
          <a:r>
            <a:rPr lang="en-US" sz="1200" kern="1200" dirty="0"/>
            <a:t>What can I transfer?</a:t>
          </a:r>
        </a:p>
        <a:p>
          <a:pPr marL="114300" lvl="1" indent="-114300" algn="l" defTabSz="533400">
            <a:lnSpc>
              <a:spcPct val="90000"/>
            </a:lnSpc>
            <a:spcBef>
              <a:spcPts val="600"/>
            </a:spcBef>
            <a:spcAft>
              <a:spcPct val="15000"/>
            </a:spcAft>
            <a:buChar char="•"/>
          </a:pPr>
          <a:r>
            <a:rPr lang="en-US" sz="1200" kern="1200" dirty="0"/>
            <a:t>Use a one-sentence “exit ticket”:</a:t>
          </a:r>
        </a:p>
        <a:p>
          <a:pPr marL="228600" lvl="2" indent="-114300" algn="l" defTabSz="533400">
            <a:lnSpc>
              <a:spcPct val="90000"/>
            </a:lnSpc>
            <a:spcBef>
              <a:spcPts val="600"/>
            </a:spcBef>
            <a:spcAft>
              <a:spcPct val="15000"/>
            </a:spcAft>
            <a:buChar char="•"/>
          </a:pPr>
          <a:r>
            <a:rPr lang="en-US" sz="1200" kern="1200" dirty="0"/>
            <a:t>“Next time I face a similar writing situation, I will remember to ___ because this assignment taught me ___.”</a:t>
          </a:r>
        </a:p>
      </dsp:txBody>
      <dsp:txXfrm rot="-5400000">
        <a:off x="2570020" y="116496"/>
        <a:ext cx="6194247" cy="215345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5E39B1-FAE6-4F34-94A0-65519350269C}">
      <dsp:nvSpPr>
        <dsp:cNvPr id="0" name=""/>
        <dsp:cNvSpPr/>
      </dsp:nvSpPr>
      <dsp:spPr>
        <a:xfrm rot="5400000">
          <a:off x="-183144" y="184257"/>
          <a:ext cx="1220965" cy="854675"/>
        </a:xfrm>
        <a:prstGeom prst="chevron">
          <a:avLst/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 dirty="0"/>
        </a:p>
      </dsp:txBody>
      <dsp:txXfrm rot="-5400000">
        <a:off x="2" y="428450"/>
        <a:ext cx="854675" cy="366290"/>
      </dsp:txXfrm>
    </dsp:sp>
    <dsp:sp modelId="{3312C592-6D50-46A2-B7B7-88CA5B986265}">
      <dsp:nvSpPr>
        <dsp:cNvPr id="0" name=""/>
        <dsp:cNvSpPr/>
      </dsp:nvSpPr>
      <dsp:spPr>
        <a:xfrm rot="5400000">
          <a:off x="4601324" y="-3745535"/>
          <a:ext cx="793627" cy="828692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b="0" i="0" kern="1200" dirty="0"/>
            <a:t> 3 groups; one handout per group. </a:t>
          </a:r>
          <a:endParaRPr lang="en-US" sz="1100" kern="1200" dirty="0"/>
        </a:p>
      </dsp:txBody>
      <dsp:txXfrm rot="-5400000">
        <a:off x="854676" y="39855"/>
        <a:ext cx="8248182" cy="716143"/>
      </dsp:txXfrm>
    </dsp:sp>
    <dsp:sp modelId="{59515D3C-5E2F-4419-80FF-E9B84A5A6026}">
      <dsp:nvSpPr>
        <dsp:cNvPr id="0" name=""/>
        <dsp:cNvSpPr/>
      </dsp:nvSpPr>
      <dsp:spPr>
        <a:xfrm rot="5400000">
          <a:off x="-183144" y="1204866"/>
          <a:ext cx="1220965" cy="854675"/>
        </a:xfrm>
        <a:prstGeom prst="chevron">
          <a:avLst/>
        </a:prstGeom>
        <a:solidFill>
          <a:schemeClr val="accent6">
            <a:shade val="80000"/>
            <a:hueOff val="0"/>
            <a:satOff val="-28108"/>
            <a:lumOff val="18498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-28108"/>
              <a:lumOff val="1849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 dirty="0"/>
        </a:p>
      </dsp:txBody>
      <dsp:txXfrm rot="-5400000">
        <a:off x="2" y="1449059"/>
        <a:ext cx="854675" cy="366290"/>
      </dsp:txXfrm>
    </dsp:sp>
    <dsp:sp modelId="{D68807A0-6051-465F-A2BB-089DA4C000BF}">
      <dsp:nvSpPr>
        <dsp:cNvPr id="0" name=""/>
        <dsp:cNvSpPr/>
      </dsp:nvSpPr>
      <dsp:spPr>
        <a:xfrm rot="5400000">
          <a:off x="4601324" y="-2724927"/>
          <a:ext cx="793627" cy="828692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-28108"/>
              <a:lumOff val="1849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b="0" i="0" kern="1200" dirty="0"/>
            <a:t> Choose a real writing situation your students encounter (SAE records; FFA applications; speeches/promotional materials; tasks from your specific courses) </a:t>
          </a:r>
          <a:endParaRPr lang="en-US" sz="1100" kern="1200" dirty="0"/>
        </a:p>
      </dsp:txBody>
      <dsp:txXfrm rot="-5400000">
        <a:off x="854676" y="1060463"/>
        <a:ext cx="8248182" cy="716143"/>
      </dsp:txXfrm>
    </dsp:sp>
    <dsp:sp modelId="{C43B47C8-B8D0-4BF4-91D5-EF695E3E0E17}">
      <dsp:nvSpPr>
        <dsp:cNvPr id="0" name=""/>
        <dsp:cNvSpPr/>
      </dsp:nvSpPr>
      <dsp:spPr>
        <a:xfrm rot="5400000">
          <a:off x="-183144" y="2225474"/>
          <a:ext cx="1220965" cy="854675"/>
        </a:xfrm>
        <a:prstGeom prst="chevron">
          <a:avLst/>
        </a:prstGeom>
        <a:solidFill>
          <a:schemeClr val="accent6">
            <a:shade val="80000"/>
            <a:hueOff val="0"/>
            <a:satOff val="-56215"/>
            <a:lumOff val="36995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-56215"/>
              <a:lumOff val="3699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 dirty="0"/>
        </a:p>
      </dsp:txBody>
      <dsp:txXfrm rot="-5400000">
        <a:off x="2" y="2469667"/>
        <a:ext cx="854675" cy="366290"/>
      </dsp:txXfrm>
    </dsp:sp>
    <dsp:sp modelId="{6DD9DE78-5FF4-461C-A503-C15B3A3A2CA4}">
      <dsp:nvSpPr>
        <dsp:cNvPr id="0" name=""/>
        <dsp:cNvSpPr/>
      </dsp:nvSpPr>
      <dsp:spPr>
        <a:xfrm rot="5400000">
          <a:off x="4601324" y="-1704318"/>
          <a:ext cx="793627" cy="828692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-56215"/>
              <a:lumOff val="3699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100" b="0" i="0" kern="1200" dirty="0"/>
            <a:t>As you review, imagine actual students using the handout.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b="0" i="0" kern="1200" dirty="0"/>
            <a:t>Where would they need support?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b="0" i="0" kern="1200"/>
            <a:t>Where would they resist?</a:t>
          </a:r>
          <a:endParaRPr lang="en-US" sz="1100" kern="120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b="0" i="0" kern="1200" dirty="0"/>
            <a:t>Where would the language need to change?</a:t>
          </a:r>
          <a:endParaRPr lang="en-US" sz="1100" kern="1200" dirty="0"/>
        </a:p>
      </dsp:txBody>
      <dsp:txXfrm rot="-5400000">
        <a:off x="854676" y="2081072"/>
        <a:ext cx="8248182" cy="7161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" name="Google Shape;4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eb2e65fbba_0_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3eb2e65fbba_0_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eb2e65fbba_0_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eb2e65fbba_0_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e80d0f0014_0_1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3e80d0f0014_0_1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eb33af9883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3eb33af9883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e80d0f001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3e80d0f001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e80d0f0014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3e80d0f0014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e80d0f0014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3e80d0f0014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>
          <a:extLst>
            <a:ext uri="{FF2B5EF4-FFF2-40B4-BE49-F238E27FC236}">
              <a16:creationId xmlns:a16="http://schemas.microsoft.com/office/drawing/2014/main" id="{E4CF4CEE-FE13-D0DC-C25B-9AFB1370AB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3e80d0f0014_0_76:notes">
            <a:extLst>
              <a:ext uri="{FF2B5EF4-FFF2-40B4-BE49-F238E27FC236}">
                <a16:creationId xmlns:a16="http://schemas.microsoft.com/office/drawing/2014/main" id="{31E1A2DB-FF28-6436-703A-2E05B059D86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Google Shape;184;g3e80d0f0014_0_76:notes">
            <a:extLst>
              <a:ext uri="{FF2B5EF4-FFF2-40B4-BE49-F238E27FC236}">
                <a16:creationId xmlns:a16="http://schemas.microsoft.com/office/drawing/2014/main" id="{489F7A21-E754-622B-A77C-2A4CC963541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9168491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e80d0f0014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3e80d0f0014_0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3e80d0f0014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3e80d0f0014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g3d7d2a00366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" name="Google Shape;48;g3d7d2a00366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3e80d0f0014_0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3e80d0f0014_0_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3e80d0f0014_0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3e80d0f0014_0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3e80d0f0014_0_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3e80d0f0014_0_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3eb33af9883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3eb33af9883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3e80d0f0014_0_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" name="Google Shape;178;g3e80d0f0014_0_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3e80d0f0014_0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Google Shape;184;g3e80d0f0014_0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3e80d0f0014_0_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3e80d0f0014_0_8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3e80d0f0014_0_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7" name="Google Shape;197;g3e80d0f0014_0_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3e80d0f0014_0_1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" name="Google Shape;203;g3e80d0f0014_0_1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g3ea17e7568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g3ea17e7568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3ea17e75685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3ea17e75685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eb2e65fbb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3eb2e65fbb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eb2e65fbba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3eb2e65fbba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eb2e65fbba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eb2e65fbba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eb2e65fbba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3eb2e65fbba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eb2e65fbba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3eb2e65fbba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ock O, Title, 1 column, footer">
  <p:cSld name="Block O, Title, 1 column, foot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801100" y="4800600"/>
            <a:ext cx="3429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0" y="0"/>
            <a:ext cx="9141600" cy="10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28700" tIns="68575" rIns="617225" bIns="1371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0" y="1028700"/>
            <a:ext cx="9141600" cy="377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17225" tIns="342900" rIns="617225" bIns="34290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SzPts val="2700"/>
              <a:buFont typeface="Arial"/>
              <a:buNone/>
              <a:defRPr sz="23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ftr" idx="11"/>
          </p:nvPr>
        </p:nvSpPr>
        <p:spPr>
          <a:xfrm>
            <a:off x="-2288" y="4800600"/>
            <a:ext cx="88011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7150" tIns="68575" rIns="137150" bIns="685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ock O, Title, 2 columns, footer">
  <p:cSld name="Block O, Title, 2 columns, footer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 txBox="1">
            <a:spLocks noGrp="1"/>
          </p:cNvSpPr>
          <p:nvPr>
            <p:ph type="sldNum" idx="12"/>
          </p:nvPr>
        </p:nvSpPr>
        <p:spPr>
          <a:xfrm>
            <a:off x="8801100" y="4800600"/>
            <a:ext cx="3429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title"/>
          </p:nvPr>
        </p:nvSpPr>
        <p:spPr>
          <a:xfrm>
            <a:off x="0" y="0"/>
            <a:ext cx="9141600" cy="10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28700" tIns="68575" rIns="617225" bIns="13715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body" idx="1"/>
          </p:nvPr>
        </p:nvSpPr>
        <p:spPr>
          <a:xfrm>
            <a:off x="1" y="1028700"/>
            <a:ext cx="4572000" cy="377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17225" tIns="342900" rIns="342900" bIns="34290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SzPts val="2700"/>
              <a:buFont typeface="Arial"/>
              <a:buNone/>
              <a:defRPr sz="23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body" idx="2"/>
          </p:nvPr>
        </p:nvSpPr>
        <p:spPr>
          <a:xfrm>
            <a:off x="4572000" y="1028700"/>
            <a:ext cx="4572000" cy="377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900" tIns="342900" rIns="617225" bIns="34290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SzPts val="2700"/>
              <a:buFont typeface="Arial"/>
              <a:buNone/>
              <a:defRPr sz="23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ftr" idx="11"/>
          </p:nvPr>
        </p:nvSpPr>
        <p:spPr>
          <a:xfrm>
            <a:off x="-2288" y="4800600"/>
            <a:ext cx="88011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7150" tIns="68575" rIns="137150" bIns="685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4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1028700" tIns="68575" rIns="617225" bIns="13715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617225" tIns="342900" rIns="617225" bIns="342900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1028700" tIns="68575" rIns="617225" bIns="13715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617225" tIns="342900" rIns="617225" bIns="342900" anchor="t" anchorCtr="0">
            <a:noAutofit/>
          </a:bodyPr>
          <a:lstStyle>
            <a:lvl1pPr marL="457200" lvl="0" indent="-228600" rtl="0">
              <a:spcBef>
                <a:spcPts val="1800"/>
              </a:spcBef>
              <a:spcAft>
                <a:spcPts val="0"/>
              </a:spcAft>
              <a:buSzPts val="2700"/>
              <a:buNone/>
              <a:defRPr/>
            </a:lvl1pPr>
            <a:lvl2pPr marL="914400" lvl="1" indent="-228600" rtl="0">
              <a:spcBef>
                <a:spcPts val="400"/>
              </a:spcBef>
              <a:spcAft>
                <a:spcPts val="0"/>
              </a:spcAft>
              <a:buSzPts val="1800"/>
              <a:buNone/>
              <a:defRPr/>
            </a:lvl2pPr>
            <a:lvl3pPr marL="1371600" lvl="2" indent="-228600" rtl="0">
              <a:spcBef>
                <a:spcPts val="400"/>
              </a:spcBef>
              <a:spcAft>
                <a:spcPts val="0"/>
              </a:spcAft>
              <a:buSzPts val="1500"/>
              <a:buNone/>
              <a:defRPr/>
            </a:lvl3pPr>
            <a:lvl4pPr marL="1828800" lvl="3" indent="-228600" rtl="0">
              <a:spcBef>
                <a:spcPts val="40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rtl="0">
              <a:spcBef>
                <a:spcPts val="40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317500" rtl="0"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6pPr>
            <a:lvl7pPr marL="3200400" lvl="6" indent="-317500" rtl="0"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7pPr>
            <a:lvl8pPr marL="3657600" lvl="7" indent="-317500" rtl="0"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8pPr>
            <a:lvl9pPr marL="4114800" lvl="8" indent="-317500" rtl="0"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1028700" tIns="68575" rIns="617225" bIns="1371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1028700" tIns="68575" rIns="617225" bIns="13715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" descr="Decorative"/>
          <p:cNvGrpSpPr/>
          <p:nvPr/>
        </p:nvGrpSpPr>
        <p:grpSpPr>
          <a:xfrm>
            <a:off x="205738" y="-7975"/>
            <a:ext cx="685836" cy="857182"/>
            <a:chOff x="365760" y="7"/>
            <a:chExt cx="910200" cy="1137600"/>
          </a:xfrm>
        </p:grpSpPr>
        <p:sp>
          <p:nvSpPr>
            <p:cNvPr id="7" name="Google Shape;7;p1"/>
            <p:cNvSpPr/>
            <p:nvPr/>
          </p:nvSpPr>
          <p:spPr>
            <a:xfrm>
              <a:off x="365760" y="7"/>
              <a:ext cx="910200" cy="11376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  <a:effectLst>
              <a:outerShdw blurRad="127000" dist="38100" dir="1800000" algn="tl" rotWithShape="0">
                <a:schemeClr val="lt1">
                  <a:alpha val="60000"/>
                </a:schemeClr>
              </a:outerShdw>
            </a:effectLst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8" name="Google Shape;8;p1" descr="Block O"/>
            <p:cNvPicPr preferRelativeResize="0"/>
            <p:nvPr/>
          </p:nvPicPr>
          <p:blipFill rotWithShape="1">
            <a:blip r:embed="rId9">
              <a:alphaModFix/>
            </a:blip>
            <a:srcRect/>
            <a:stretch/>
          </p:blipFill>
          <p:spPr>
            <a:xfrm>
              <a:off x="559096" y="302500"/>
              <a:ext cx="523475" cy="682611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9" name="Google Shape;9;p1"/>
          <p:cNvSpPr txBox="1">
            <a:spLocks noGrp="1"/>
          </p:cNvSpPr>
          <p:nvPr>
            <p:ph type="sldNum" idx="12"/>
          </p:nvPr>
        </p:nvSpPr>
        <p:spPr>
          <a:xfrm>
            <a:off x="8801100" y="4800600"/>
            <a:ext cx="3429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L="0" marR="0" lvl="0" indent="0" algn="ctr" rtl="0">
              <a:spcBef>
                <a:spcPts val="0"/>
              </a:spcBef>
              <a:buNone/>
              <a:defRPr sz="9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buNone/>
              <a:defRPr sz="9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buNone/>
              <a:defRPr sz="9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buNone/>
              <a:defRPr sz="9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buNone/>
              <a:defRPr sz="9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 rtl="0">
              <a:spcBef>
                <a:spcPts val="0"/>
              </a:spcBef>
              <a:buNone/>
              <a:defRPr sz="9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 rtl="0">
              <a:spcBef>
                <a:spcPts val="0"/>
              </a:spcBef>
              <a:buNone/>
              <a:defRPr sz="9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 rtl="0">
              <a:spcBef>
                <a:spcPts val="0"/>
              </a:spcBef>
              <a:buNone/>
              <a:defRPr sz="9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 rtl="0">
              <a:spcBef>
                <a:spcPts val="0"/>
              </a:spcBef>
              <a:buNone/>
              <a:defRPr sz="9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0" y="0"/>
            <a:ext cx="9141600" cy="10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28700" tIns="68575" rIns="617225" bIns="13715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Arial Black"/>
              <a:buNone/>
              <a:defRPr sz="3000" b="0" i="0" u="none" strike="noStrike" cap="none">
                <a:solidFill>
                  <a:schemeClr val="lt2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2288" y="1028700"/>
            <a:ext cx="9141600" cy="377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17225" tIns="342900" rIns="617225" bIns="342900" anchor="t" anchorCtr="0">
            <a:noAutofit/>
          </a:bodyPr>
          <a:lstStyle>
            <a:lvl1pPr marL="457200" marR="0" lvl="0" indent="-228600" algn="l" rtl="0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BA0000"/>
              </a:buClr>
              <a:buSzPts val="2700"/>
              <a:buFont typeface="Arial"/>
              <a:buNone/>
              <a:defRPr sz="2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ftr" idx="11"/>
          </p:nvPr>
        </p:nvSpPr>
        <p:spPr>
          <a:xfrm>
            <a:off x="-2288" y="4800600"/>
            <a:ext cx="88011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7150" tIns="68575" rIns="137150" bIns="6857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tinyurl.com/mt2b66dx" TargetMode="Externa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mailto:ploskonka.3@osu.edu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searchgate.net/publication/380027860_Exploring_Agricultural_Literacy_Instructional_Practices_for_Advancing_Student_Writing_in_Agricultural_Education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scholarworks.waldenu.edu/dissertations/12648/" TargetMode="External"/><Relationship Id="rId4" Type="http://schemas.openxmlformats.org/officeDocument/2006/relationships/hyperlink" Target="https://go-gale-com.proxy.lib.ohio-state.edu/ps/i.do?p=AONE&amp;u=colu44332&amp;id=GALE%7CA831074194&amp;v=2.1&amp;it=r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go-gale-com.proxy.lib.ohio-state.edu/ps/i.do?p=AONE&amp;u=colu44332&amp;id=GALE%7CA612839980&amp;v=2.1&amp;it=r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Relationship Id="rId5" Type="http://schemas.openxmlformats.org/officeDocument/2006/relationships/hyperlink" Target="https://go-gale-com.proxy.lib.ohio-state.edu/ps/i.do?p=AONE&amp;u=colu44332&amp;id=GALE%7CA474718025&amp;v=2.1&amp;it=r" TargetMode="External"/><Relationship Id="rId4" Type="http://schemas.openxmlformats.org/officeDocument/2006/relationships/hyperlink" Target="https://go-gale-com.proxy.lib.ohio-state.edu/ps/i.do?p=AONE&amp;u=colu44332&amp;id=GALE%7CA493275348&amp;v=2.1&amp;it=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rrow: Pentagon 1">
            <a:extLst>
              <a:ext uri="{FF2B5EF4-FFF2-40B4-BE49-F238E27FC236}">
                <a16:creationId xmlns:a16="http://schemas.microsoft.com/office/drawing/2014/main" id="{D90F7267-E69E-5B59-B5E7-B61EC846A85C}"/>
              </a:ext>
            </a:extLst>
          </p:cNvPr>
          <p:cNvSpPr/>
          <p:nvPr/>
        </p:nvSpPr>
        <p:spPr>
          <a:xfrm>
            <a:off x="0" y="1085551"/>
            <a:ext cx="9144000" cy="2486989"/>
          </a:xfrm>
          <a:prstGeom prst="homePlate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Google Shape;44;p9"/>
          <p:cNvSpPr txBox="1">
            <a:spLocks noGrp="1"/>
          </p:cNvSpPr>
          <p:nvPr>
            <p:ph type="ctrTitle"/>
          </p:nvPr>
        </p:nvSpPr>
        <p:spPr>
          <a:xfrm>
            <a:off x="-1719737" y="468831"/>
            <a:ext cx="10099963" cy="3215511"/>
          </a:xfrm>
          <a:prstGeom prst="rect">
            <a:avLst/>
          </a:prstGeom>
        </p:spPr>
        <p:txBody>
          <a:bodyPr spcFirstLastPara="1" wrap="square" lIns="1028700" tIns="68575" rIns="617225" bIns="137150" anchor="b" anchorCtr="0">
            <a:noAutofit/>
          </a:bodyPr>
          <a:lstStyle/>
          <a:p>
            <a:pPr marL="182880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cap="sm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SUPPORTING STUDENT WRITING IN AGRICULTURAL EDUCATION WITHOUT BECOMING AN ENGLISH TEACHER </a:t>
            </a:r>
          </a:p>
        </p:txBody>
      </p:sp>
      <p:sp>
        <p:nvSpPr>
          <p:cNvPr id="45" name="Google Shape;45;p9"/>
          <p:cNvSpPr txBox="1">
            <a:spLocks noGrp="1"/>
          </p:cNvSpPr>
          <p:nvPr>
            <p:ph type="subTitle" idx="1"/>
          </p:nvPr>
        </p:nvSpPr>
        <p:spPr>
          <a:xfrm>
            <a:off x="1940736" y="4189260"/>
            <a:ext cx="8520600" cy="792600"/>
          </a:xfrm>
          <a:prstGeom prst="rect">
            <a:avLst/>
          </a:prstGeom>
        </p:spPr>
        <p:txBody>
          <a:bodyPr spcFirstLastPara="1" wrap="square" lIns="617225" tIns="342900" rIns="617225" bIns="342900" anchor="t" anchorCtr="0">
            <a:noAutofit/>
          </a:bodyPr>
          <a:lstStyle/>
          <a:p>
            <a:pPr marL="0" lvl="0" indent="0" algn="ctr" rtl="0">
              <a:spcBef>
                <a:spcPts val="180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chemeClr val="accent2"/>
                </a:solidFill>
              </a:rPr>
              <a:t>  Mitch Ploskonka, OSU ATI</a:t>
            </a:r>
            <a:endParaRPr sz="20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8"/>
          <p:cNvSpPr txBox="1">
            <a:spLocks noGrp="1"/>
          </p:cNvSpPr>
          <p:nvPr>
            <p:ph type="title"/>
          </p:nvPr>
        </p:nvSpPr>
        <p:spPr>
          <a:xfrm>
            <a:off x="0" y="190500"/>
            <a:ext cx="9141600" cy="1028700"/>
          </a:xfrm>
        </p:spPr>
        <p:txBody>
          <a:bodyPr spcFirstLastPara="1" wrap="square" lIns="1028700" tIns="68575" rIns="617225" bIns="13715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The Intervention</a:t>
            </a:r>
            <a:endParaRPr lang="en-US" dirty="0"/>
          </a:p>
        </p:txBody>
      </p:sp>
      <p:graphicFrame>
        <p:nvGraphicFramePr>
          <p:cNvPr id="100" name="Google Shape;98;p18">
            <a:extLst>
              <a:ext uri="{FF2B5EF4-FFF2-40B4-BE49-F238E27FC236}">
                <a16:creationId xmlns:a16="http://schemas.microsoft.com/office/drawing/2014/main" id="{0631634E-C108-2A13-242F-BB4EEBC737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13390719"/>
              </p:ext>
            </p:extLst>
          </p:nvPr>
        </p:nvGraphicFramePr>
        <p:xfrm>
          <a:off x="0" y="1219200"/>
          <a:ext cx="9141600" cy="3264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9"/>
          <p:cNvSpPr txBox="1">
            <a:spLocks noGrp="1"/>
          </p:cNvSpPr>
          <p:nvPr>
            <p:ph type="title"/>
          </p:nvPr>
        </p:nvSpPr>
        <p:spPr>
          <a:xfrm>
            <a:off x="0" y="124691"/>
            <a:ext cx="9141600" cy="1028700"/>
          </a:xfrm>
        </p:spPr>
        <p:txBody>
          <a:bodyPr spcFirstLastPara="1" wrap="square" lIns="1028700" tIns="68575" rIns="617225" bIns="137150" anchor="ctr" anchorCtr="0">
            <a:normAutofit/>
          </a:bodyPr>
          <a:lstStyle/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dirty="0"/>
              <a:t>Ag Writing Is a Genre, Not “Generic Writing”</a:t>
            </a:r>
          </a:p>
        </p:txBody>
      </p:sp>
      <p:graphicFrame>
        <p:nvGraphicFramePr>
          <p:cNvPr id="106" name="Google Shape;104;p19">
            <a:extLst>
              <a:ext uri="{FF2B5EF4-FFF2-40B4-BE49-F238E27FC236}">
                <a16:creationId xmlns:a16="http://schemas.microsoft.com/office/drawing/2014/main" id="{D152898D-8C68-3F22-EA8C-CBE7B1C675F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48471632"/>
              </p:ext>
            </p:extLst>
          </p:nvPr>
        </p:nvGraphicFramePr>
        <p:xfrm>
          <a:off x="274047" y="1332613"/>
          <a:ext cx="8593506" cy="3413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1028700" tIns="68575" rIns="617225" bIns="1371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Theory to Practice 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1"/>
          <p:cNvSpPr txBox="1">
            <a:spLocks noGrp="1"/>
          </p:cNvSpPr>
          <p:nvPr>
            <p:ph type="title"/>
          </p:nvPr>
        </p:nvSpPr>
        <p:spPr>
          <a:xfrm>
            <a:off x="0" y="76837"/>
            <a:ext cx="9141600" cy="1028700"/>
          </a:xfrm>
        </p:spPr>
        <p:txBody>
          <a:bodyPr spcFirstLastPara="1" wrap="square" lIns="1028700" tIns="68575" rIns="617225" bIns="137150" anchor="ctr" anchorCtr="0">
            <a:normAutofit/>
          </a:bodyPr>
          <a:lstStyle/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dirty="0"/>
              <a:t>The Materials: A Flexible Writing Routine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619FAE31-320A-2687-0403-2A30D7B39F4E}"/>
              </a:ext>
            </a:extLst>
          </p:cNvPr>
          <p:cNvGrpSpPr/>
          <p:nvPr/>
        </p:nvGrpSpPr>
        <p:grpSpPr>
          <a:xfrm>
            <a:off x="751401" y="1414578"/>
            <a:ext cx="7638797" cy="2787859"/>
            <a:chOff x="784252" y="1234469"/>
            <a:chExt cx="7638797" cy="2787859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01D0D563-57A9-A6C0-ECD1-9D6D70728FE5}"/>
                </a:ext>
              </a:extLst>
            </p:cNvPr>
            <p:cNvSpPr/>
            <p:nvPr/>
          </p:nvSpPr>
          <p:spPr>
            <a:xfrm>
              <a:off x="4414619" y="2660781"/>
              <a:ext cx="217058" cy="802855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1089461"/>
                  </a:lnTo>
                  <a:lnTo>
                    <a:pt x="265940" y="1089461"/>
                  </a:lnTo>
                </a:path>
              </a:pathLst>
            </a:custGeom>
            <a:noFill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7212F286-0436-F271-B2AF-A4F92693CEF5}"/>
                </a:ext>
              </a:extLst>
            </p:cNvPr>
            <p:cNvSpPr/>
            <p:nvPr/>
          </p:nvSpPr>
          <p:spPr>
            <a:xfrm flipH="1">
              <a:off x="2565604" y="2650668"/>
              <a:ext cx="231215" cy="802855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1089461"/>
                  </a:lnTo>
                  <a:lnTo>
                    <a:pt x="265940" y="1089461"/>
                  </a:lnTo>
                </a:path>
              </a:pathLst>
            </a:custGeom>
            <a:noFill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3EE80EF9-94EE-97BF-75EF-249F9EE3245D}"/>
                </a:ext>
              </a:extLst>
            </p:cNvPr>
            <p:cNvSpPr/>
            <p:nvPr/>
          </p:nvSpPr>
          <p:spPr>
            <a:xfrm flipH="1">
              <a:off x="3384305" y="2117235"/>
              <a:ext cx="217059" cy="1066866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1089461"/>
                  </a:lnTo>
                  <a:lnTo>
                    <a:pt x="265940" y="1089461"/>
                  </a:lnTo>
                </a:path>
              </a:pathLst>
            </a:custGeom>
            <a:noFill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779C99F7-3489-3E2F-D784-C475F5D31AED}"/>
                </a:ext>
              </a:extLst>
            </p:cNvPr>
            <p:cNvSpPr/>
            <p:nvPr/>
          </p:nvSpPr>
          <p:spPr>
            <a:xfrm>
              <a:off x="784252" y="1254155"/>
              <a:ext cx="1694325" cy="1477129"/>
            </a:xfrm>
            <a:custGeom>
              <a:avLst/>
              <a:gdLst>
                <a:gd name="csX0" fmla="*/ 0 w 1694325"/>
                <a:gd name="csY0" fmla="*/ 0 h 784147"/>
                <a:gd name="csX1" fmla="*/ 1694325 w 1694325"/>
                <a:gd name="csY1" fmla="*/ 0 h 784147"/>
                <a:gd name="csX2" fmla="*/ 1694325 w 1694325"/>
                <a:gd name="csY2" fmla="*/ 784147 h 784147"/>
                <a:gd name="csX3" fmla="*/ 0 w 1694325"/>
                <a:gd name="csY3" fmla="*/ 784147 h 784147"/>
                <a:gd name="csX4" fmla="*/ 0 w 1694325"/>
                <a:gd name="csY4" fmla="*/ 0 h 7841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694325" h="784147">
                  <a:moveTo>
                    <a:pt x="0" y="0"/>
                  </a:moveTo>
                  <a:lnTo>
                    <a:pt x="1694325" y="0"/>
                  </a:lnTo>
                  <a:lnTo>
                    <a:pt x="1694325" y="784147"/>
                  </a:lnTo>
                  <a:lnTo>
                    <a:pt x="0" y="784147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spcFirstLastPara="0" vert="horz" wrap="square" lIns="6350" tIns="6350" rIns="6350" bIns="6350" numCol="1" spcCol="1270" anchor="ctr" anchorCtr="0">
              <a:noAutofit/>
            </a:bodyPr>
            <a:lstStyle/>
            <a:p>
              <a:pPr marL="0" lvl="0" indent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000" kern="1200" dirty="0"/>
                <a:t>Before you write:</a:t>
              </a:r>
            </a:p>
            <a:p>
              <a:pPr marL="0" lvl="0" indent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000" kern="1200" dirty="0"/>
                <a:t> Understanding the writing situation</a:t>
              </a:r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1B4EE329-4430-0D00-BFFA-BE4CBE247BA8}"/>
                </a:ext>
              </a:extLst>
            </p:cNvPr>
            <p:cNvSpPr/>
            <p:nvPr/>
          </p:nvSpPr>
          <p:spPr>
            <a:xfrm>
              <a:off x="2751478" y="1245828"/>
              <a:ext cx="1694325" cy="1485456"/>
            </a:xfrm>
            <a:custGeom>
              <a:avLst/>
              <a:gdLst>
                <a:gd name="csX0" fmla="*/ 0 w 1694325"/>
                <a:gd name="csY0" fmla="*/ 0 h 784147"/>
                <a:gd name="csX1" fmla="*/ 1694325 w 1694325"/>
                <a:gd name="csY1" fmla="*/ 0 h 784147"/>
                <a:gd name="csX2" fmla="*/ 1694325 w 1694325"/>
                <a:gd name="csY2" fmla="*/ 784147 h 784147"/>
                <a:gd name="csX3" fmla="*/ 0 w 1694325"/>
                <a:gd name="csY3" fmla="*/ 784147 h 784147"/>
                <a:gd name="csX4" fmla="*/ 0 w 1694325"/>
                <a:gd name="csY4" fmla="*/ 0 h 7841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694325" h="784147">
                  <a:moveTo>
                    <a:pt x="0" y="0"/>
                  </a:moveTo>
                  <a:lnTo>
                    <a:pt x="1694325" y="0"/>
                  </a:lnTo>
                  <a:lnTo>
                    <a:pt x="1694325" y="784147"/>
                  </a:lnTo>
                  <a:lnTo>
                    <a:pt x="0" y="784147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spcFirstLastPara="0" vert="horz" wrap="square" lIns="6350" tIns="6350" rIns="6350" bIns="6350" numCol="1" spcCol="1270" anchor="ctr" anchorCtr="0">
              <a:noAutofit/>
            </a:bodyPr>
            <a:lstStyle/>
            <a:p>
              <a:pPr marL="0" lvl="0" indent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000" kern="1200" dirty="0"/>
                <a:t>While you write:</a:t>
              </a:r>
            </a:p>
            <a:p>
              <a:pPr marL="0" lvl="0" indent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000" kern="1200" dirty="0"/>
                <a:t> Is the draft doing its job?</a:t>
              </a: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DBD8988-0FC9-7EBC-D37F-74C1B1C5FBBC}"/>
                </a:ext>
              </a:extLst>
            </p:cNvPr>
            <p:cNvSpPr/>
            <p:nvPr/>
          </p:nvSpPr>
          <p:spPr>
            <a:xfrm>
              <a:off x="1321005" y="2986506"/>
              <a:ext cx="1231836" cy="1035822"/>
            </a:xfrm>
            <a:custGeom>
              <a:avLst/>
              <a:gdLst>
                <a:gd name="csX0" fmla="*/ 0 w 994382"/>
                <a:gd name="csY0" fmla="*/ 0 h 497191"/>
                <a:gd name="csX1" fmla="*/ 994382 w 994382"/>
                <a:gd name="csY1" fmla="*/ 0 h 497191"/>
                <a:gd name="csX2" fmla="*/ 994382 w 994382"/>
                <a:gd name="csY2" fmla="*/ 497191 h 497191"/>
                <a:gd name="csX3" fmla="*/ 0 w 994382"/>
                <a:gd name="csY3" fmla="*/ 497191 h 497191"/>
                <a:gd name="csX4" fmla="*/ 0 w 994382"/>
                <a:gd name="csY4" fmla="*/ 0 h 49719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994382" h="497191">
                  <a:moveTo>
                    <a:pt x="0" y="0"/>
                  </a:moveTo>
                  <a:lnTo>
                    <a:pt x="994382" y="0"/>
                  </a:lnTo>
                  <a:lnTo>
                    <a:pt x="994382" y="497191"/>
                  </a:lnTo>
                  <a:lnTo>
                    <a:pt x="0" y="49719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15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0" vert="horz" wrap="square" lIns="6350" tIns="6350" rIns="6350" bIns="6350" numCol="1" spcCol="1270" anchor="ctr" anchorCtr="0">
              <a:noAutofit/>
            </a:bodyPr>
            <a:lstStyle/>
            <a:p>
              <a:pPr marL="0" lvl="0" indent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000" kern="1200" dirty="0"/>
                <a:t>Option 1:</a:t>
              </a:r>
            </a:p>
            <a:p>
              <a:pPr marL="0" lvl="0" indent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000" kern="1200" dirty="0"/>
                <a:t>Quick Self-Check</a:t>
              </a:r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13272168-2B7D-076E-FDD8-4DC44E41888F}"/>
                </a:ext>
              </a:extLst>
            </p:cNvPr>
            <p:cNvSpPr/>
            <p:nvPr/>
          </p:nvSpPr>
          <p:spPr>
            <a:xfrm>
              <a:off x="2990632" y="2986506"/>
              <a:ext cx="1216015" cy="1035822"/>
            </a:xfrm>
            <a:custGeom>
              <a:avLst/>
              <a:gdLst>
                <a:gd name="csX0" fmla="*/ 0 w 994382"/>
                <a:gd name="csY0" fmla="*/ 0 h 497191"/>
                <a:gd name="csX1" fmla="*/ 994382 w 994382"/>
                <a:gd name="csY1" fmla="*/ 0 h 497191"/>
                <a:gd name="csX2" fmla="*/ 994382 w 994382"/>
                <a:gd name="csY2" fmla="*/ 497191 h 497191"/>
                <a:gd name="csX3" fmla="*/ 0 w 994382"/>
                <a:gd name="csY3" fmla="*/ 497191 h 497191"/>
                <a:gd name="csX4" fmla="*/ 0 w 994382"/>
                <a:gd name="csY4" fmla="*/ 0 h 49719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994382" h="497191">
                  <a:moveTo>
                    <a:pt x="0" y="0"/>
                  </a:moveTo>
                  <a:lnTo>
                    <a:pt x="994382" y="0"/>
                  </a:lnTo>
                  <a:lnTo>
                    <a:pt x="994382" y="497191"/>
                  </a:lnTo>
                  <a:lnTo>
                    <a:pt x="0" y="49719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15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0" vert="horz" wrap="square" lIns="6350" tIns="6350" rIns="6350" bIns="6350" numCol="1" spcCol="1270" anchor="ctr" anchorCtr="0">
              <a:noAutofit/>
            </a:bodyPr>
            <a:lstStyle/>
            <a:p>
              <a:pPr marL="0" lvl="0" indent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000" kern="1200" dirty="0"/>
                <a:t>Option 2:</a:t>
              </a:r>
            </a:p>
            <a:p>
              <a:pPr marL="0" lvl="0" indent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000" kern="1200" dirty="0"/>
                <a:t>Peer Review</a:t>
              </a: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6D33A35-338F-9E10-D626-C26EC5E6380E}"/>
                </a:ext>
              </a:extLst>
            </p:cNvPr>
            <p:cNvSpPr/>
            <p:nvPr/>
          </p:nvSpPr>
          <p:spPr>
            <a:xfrm>
              <a:off x="4645969" y="2986506"/>
              <a:ext cx="1216015" cy="1028700"/>
            </a:xfrm>
            <a:custGeom>
              <a:avLst/>
              <a:gdLst>
                <a:gd name="csX0" fmla="*/ 0 w 994382"/>
                <a:gd name="csY0" fmla="*/ 0 h 497191"/>
                <a:gd name="csX1" fmla="*/ 994382 w 994382"/>
                <a:gd name="csY1" fmla="*/ 0 h 497191"/>
                <a:gd name="csX2" fmla="*/ 994382 w 994382"/>
                <a:gd name="csY2" fmla="*/ 497191 h 497191"/>
                <a:gd name="csX3" fmla="*/ 0 w 994382"/>
                <a:gd name="csY3" fmla="*/ 497191 h 497191"/>
                <a:gd name="csX4" fmla="*/ 0 w 994382"/>
                <a:gd name="csY4" fmla="*/ 0 h 49719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994382" h="497191">
                  <a:moveTo>
                    <a:pt x="0" y="0"/>
                  </a:moveTo>
                  <a:lnTo>
                    <a:pt x="994382" y="0"/>
                  </a:lnTo>
                  <a:lnTo>
                    <a:pt x="994382" y="497191"/>
                  </a:lnTo>
                  <a:lnTo>
                    <a:pt x="0" y="49719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15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0" vert="horz" wrap="square" lIns="6350" tIns="6350" rIns="6350" bIns="6350" numCol="1" spcCol="1270" anchor="ctr" anchorCtr="0">
              <a:noAutofit/>
            </a:bodyPr>
            <a:lstStyle/>
            <a:p>
              <a:pPr marL="0" lvl="0" indent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000" kern="1200" dirty="0"/>
                <a:t>Option 3:</a:t>
              </a:r>
            </a:p>
            <a:p>
              <a:pPr marL="0" lvl="0" indent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000" kern="1200" dirty="0"/>
                <a:t>Evidence and Specificity Check</a:t>
              </a: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93E4EDE4-DE25-D63D-ACAC-0C5334ADC85A}"/>
                </a:ext>
              </a:extLst>
            </p:cNvPr>
            <p:cNvSpPr/>
            <p:nvPr/>
          </p:nvSpPr>
          <p:spPr>
            <a:xfrm>
              <a:off x="4740101" y="1234469"/>
              <a:ext cx="1694325" cy="1496815"/>
            </a:xfrm>
            <a:custGeom>
              <a:avLst/>
              <a:gdLst>
                <a:gd name="csX0" fmla="*/ 0 w 1694325"/>
                <a:gd name="csY0" fmla="*/ 0 h 784147"/>
                <a:gd name="csX1" fmla="*/ 1694325 w 1694325"/>
                <a:gd name="csY1" fmla="*/ 0 h 784147"/>
                <a:gd name="csX2" fmla="*/ 1694325 w 1694325"/>
                <a:gd name="csY2" fmla="*/ 784147 h 784147"/>
                <a:gd name="csX3" fmla="*/ 0 w 1694325"/>
                <a:gd name="csY3" fmla="*/ 784147 h 784147"/>
                <a:gd name="csX4" fmla="*/ 0 w 1694325"/>
                <a:gd name="csY4" fmla="*/ 0 h 7841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694325" h="784147">
                  <a:moveTo>
                    <a:pt x="0" y="0"/>
                  </a:moveTo>
                  <a:lnTo>
                    <a:pt x="1694325" y="0"/>
                  </a:lnTo>
                  <a:lnTo>
                    <a:pt x="1694325" y="784147"/>
                  </a:lnTo>
                  <a:lnTo>
                    <a:pt x="0" y="784147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spcFirstLastPara="0" vert="horz" wrap="square" lIns="6350" tIns="6350" rIns="6350" bIns="6350" numCol="1" spcCol="1270" anchor="ctr" anchorCtr="0">
              <a:noAutofit/>
            </a:bodyPr>
            <a:lstStyle/>
            <a:p>
              <a:pPr marL="0" lvl="0" indent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000" kern="1200" dirty="0"/>
                <a:t>After you write: </a:t>
              </a:r>
            </a:p>
            <a:p>
              <a:pPr marL="0" lvl="0" indent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000" kern="1200" dirty="0"/>
                <a:t>What did you learn? </a:t>
              </a: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5E3A78F6-FECE-8C12-89DB-768903760CAE}"/>
                </a:ext>
              </a:extLst>
            </p:cNvPr>
            <p:cNvSpPr/>
            <p:nvPr/>
          </p:nvSpPr>
          <p:spPr>
            <a:xfrm>
              <a:off x="6728724" y="1254155"/>
              <a:ext cx="1694325" cy="1477129"/>
            </a:xfrm>
            <a:custGeom>
              <a:avLst/>
              <a:gdLst>
                <a:gd name="csX0" fmla="*/ 0 w 1694325"/>
                <a:gd name="csY0" fmla="*/ 0 h 784147"/>
                <a:gd name="csX1" fmla="*/ 1694325 w 1694325"/>
                <a:gd name="csY1" fmla="*/ 0 h 784147"/>
                <a:gd name="csX2" fmla="*/ 1694325 w 1694325"/>
                <a:gd name="csY2" fmla="*/ 784147 h 784147"/>
                <a:gd name="csX3" fmla="*/ 0 w 1694325"/>
                <a:gd name="csY3" fmla="*/ 784147 h 784147"/>
                <a:gd name="csX4" fmla="*/ 0 w 1694325"/>
                <a:gd name="csY4" fmla="*/ 0 h 7841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694325" h="784147">
                  <a:moveTo>
                    <a:pt x="0" y="0"/>
                  </a:moveTo>
                  <a:lnTo>
                    <a:pt x="1694325" y="0"/>
                  </a:lnTo>
                  <a:lnTo>
                    <a:pt x="1694325" y="784147"/>
                  </a:lnTo>
                  <a:lnTo>
                    <a:pt x="0" y="784147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spcFirstLastPara="0" vert="horz" wrap="square" lIns="6350" tIns="6350" rIns="6350" bIns="6350" numCol="1" spcCol="1270" anchor="ctr" anchorCtr="0">
              <a:noAutofit/>
            </a:bodyPr>
            <a:lstStyle/>
            <a:p>
              <a:pPr marL="0" lvl="0" indent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000" kern="1200" dirty="0"/>
                <a:t>Teacher supplement: </a:t>
              </a:r>
            </a:p>
            <a:p>
              <a:pPr marL="0" lvl="0" indent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000" kern="1200" dirty="0"/>
                <a:t>Using the handouts</a:t>
              </a: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0668D2B8-DA29-2D77-B1E4-1116FAAE4216}"/>
              </a:ext>
            </a:extLst>
          </p:cNvPr>
          <p:cNvSpPr txBox="1"/>
          <p:nvPr/>
        </p:nvSpPr>
        <p:spPr>
          <a:xfrm>
            <a:off x="1759203" y="4754680"/>
            <a:ext cx="744810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i="1" dirty="0">
                <a:solidFill>
                  <a:schemeClr val="tx2"/>
                </a:solidFill>
              </a:rPr>
              <a:t>*Feel free to pull these up via the conference portal as we discuss them. 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2"/>
          <p:cNvSpPr txBox="1">
            <a:spLocks noGrp="1"/>
          </p:cNvSpPr>
          <p:nvPr>
            <p:ph type="title"/>
          </p:nvPr>
        </p:nvSpPr>
        <p:spPr>
          <a:xfrm>
            <a:off x="0" y="190500"/>
            <a:ext cx="9141600" cy="1028700"/>
          </a:xfrm>
        </p:spPr>
        <p:txBody>
          <a:bodyPr spcFirstLastPara="1" wrap="square" lIns="1028700" tIns="68575" rIns="617225" bIns="137150" anchor="ctr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Overall Purpose </a:t>
            </a:r>
            <a:endParaRPr lang="en-US" dirty="0"/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23CB7D42-CC2C-9674-2C75-944694B398FE}"/>
              </a:ext>
            </a:extLst>
          </p:cNvPr>
          <p:cNvSpPr/>
          <p:nvPr/>
        </p:nvSpPr>
        <p:spPr>
          <a:xfrm>
            <a:off x="146239" y="922780"/>
            <a:ext cx="8211370" cy="746488"/>
          </a:xfrm>
          <a:custGeom>
            <a:avLst/>
            <a:gdLst>
              <a:gd name="csX0" fmla="*/ 0 w 8211370"/>
              <a:gd name="csY0" fmla="*/ 0 h 746488"/>
              <a:gd name="csX1" fmla="*/ 8211370 w 8211370"/>
              <a:gd name="csY1" fmla="*/ 0 h 746488"/>
              <a:gd name="csX2" fmla="*/ 8211370 w 8211370"/>
              <a:gd name="csY2" fmla="*/ 746488 h 746488"/>
              <a:gd name="csX3" fmla="*/ 0 w 8211370"/>
              <a:gd name="csY3" fmla="*/ 746488 h 746488"/>
              <a:gd name="csX4" fmla="*/ 0 w 8211370"/>
              <a:gd name="csY4" fmla="*/ 0 h 7464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8211370" h="746488">
                <a:moveTo>
                  <a:pt x="0" y="0"/>
                </a:moveTo>
                <a:lnTo>
                  <a:pt x="8211370" y="0"/>
                </a:lnTo>
                <a:lnTo>
                  <a:pt x="8211370" y="746488"/>
                </a:lnTo>
                <a:lnTo>
                  <a:pt x="0" y="74648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7150" tIns="57150" rIns="57150" bIns="57150" numCol="1" spcCol="1270" anchor="b" anchorCtr="0">
            <a:noAutofit/>
          </a:bodyPr>
          <a:lstStyle/>
          <a:p>
            <a:pPr marL="0" lvl="0" indent="0" algn="l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600" b="1" kern="1200" dirty="0"/>
              <a:t>They are meant to help students: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4FCD82A1-6808-D0AA-3A7A-55E7B80DE008}"/>
              </a:ext>
            </a:extLst>
          </p:cNvPr>
          <p:cNvGrpSpPr/>
          <p:nvPr/>
        </p:nvGrpSpPr>
        <p:grpSpPr>
          <a:xfrm>
            <a:off x="146239" y="1967274"/>
            <a:ext cx="8849120" cy="2729493"/>
            <a:chOff x="146239" y="1967274"/>
            <a:chExt cx="8849120" cy="2729493"/>
          </a:xfrm>
        </p:grpSpPr>
        <p:sp>
          <p:nvSpPr>
            <p:cNvPr id="4" name="Arrow: Chevron 3">
              <a:extLst>
                <a:ext uri="{FF2B5EF4-FFF2-40B4-BE49-F238E27FC236}">
                  <a16:creationId xmlns:a16="http://schemas.microsoft.com/office/drawing/2014/main" id="{5438E780-5C7E-CDFD-BFB1-400171FE14FA}"/>
                </a:ext>
              </a:extLst>
            </p:cNvPr>
            <p:cNvSpPr/>
            <p:nvPr/>
          </p:nvSpPr>
          <p:spPr>
            <a:xfrm>
              <a:off x="146239" y="1967274"/>
              <a:ext cx="1921460" cy="1520624"/>
            </a:xfrm>
            <a:prstGeom prst="chevron">
              <a:avLst>
                <a:gd name="adj" fmla="val 70610"/>
              </a:avLst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5" name="Arrow: Chevron 4">
              <a:extLst>
                <a:ext uri="{FF2B5EF4-FFF2-40B4-BE49-F238E27FC236}">
                  <a16:creationId xmlns:a16="http://schemas.microsoft.com/office/drawing/2014/main" id="{6CED522F-BAEA-8C76-A6C2-1A82A0C7EA03}"/>
                </a:ext>
              </a:extLst>
            </p:cNvPr>
            <p:cNvSpPr/>
            <p:nvPr/>
          </p:nvSpPr>
          <p:spPr>
            <a:xfrm>
              <a:off x="1300393" y="1967274"/>
              <a:ext cx="1921460" cy="1520624"/>
            </a:xfrm>
            <a:prstGeom prst="chevron">
              <a:avLst>
                <a:gd name="adj" fmla="val 70610"/>
              </a:avLst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6" name="Arrow: Chevron 5">
              <a:extLst>
                <a:ext uri="{FF2B5EF4-FFF2-40B4-BE49-F238E27FC236}">
                  <a16:creationId xmlns:a16="http://schemas.microsoft.com/office/drawing/2014/main" id="{20683835-3478-DDF6-DB04-8DD47CE1AFCE}"/>
                </a:ext>
              </a:extLst>
            </p:cNvPr>
            <p:cNvSpPr/>
            <p:nvPr/>
          </p:nvSpPr>
          <p:spPr>
            <a:xfrm>
              <a:off x="2455459" y="1967274"/>
              <a:ext cx="1921460" cy="1520624"/>
            </a:xfrm>
            <a:prstGeom prst="chevron">
              <a:avLst>
                <a:gd name="adj" fmla="val 70610"/>
              </a:avLst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7" name="Arrow: Chevron 6">
              <a:extLst>
                <a:ext uri="{FF2B5EF4-FFF2-40B4-BE49-F238E27FC236}">
                  <a16:creationId xmlns:a16="http://schemas.microsoft.com/office/drawing/2014/main" id="{87CBD7CB-6791-4EBE-165D-A75704F869E0}"/>
                </a:ext>
              </a:extLst>
            </p:cNvPr>
            <p:cNvSpPr/>
            <p:nvPr/>
          </p:nvSpPr>
          <p:spPr>
            <a:xfrm>
              <a:off x="3609613" y="1967274"/>
              <a:ext cx="1921460" cy="1520624"/>
            </a:xfrm>
            <a:prstGeom prst="chevron">
              <a:avLst>
                <a:gd name="adj" fmla="val 70610"/>
              </a:avLst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8" name="Arrow: Chevron 7">
              <a:extLst>
                <a:ext uri="{FF2B5EF4-FFF2-40B4-BE49-F238E27FC236}">
                  <a16:creationId xmlns:a16="http://schemas.microsoft.com/office/drawing/2014/main" id="{9876D073-9123-8FC4-BEEA-19077D828499}"/>
                </a:ext>
              </a:extLst>
            </p:cNvPr>
            <p:cNvSpPr/>
            <p:nvPr/>
          </p:nvSpPr>
          <p:spPr>
            <a:xfrm>
              <a:off x="4764679" y="1967274"/>
              <a:ext cx="1921460" cy="1520624"/>
            </a:xfrm>
            <a:prstGeom prst="chevron">
              <a:avLst>
                <a:gd name="adj" fmla="val 70610"/>
              </a:avLst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9" name="Arrow: Chevron 8">
              <a:extLst>
                <a:ext uri="{FF2B5EF4-FFF2-40B4-BE49-F238E27FC236}">
                  <a16:creationId xmlns:a16="http://schemas.microsoft.com/office/drawing/2014/main" id="{0B5D8D56-D0FC-57FF-D396-1379FC33ABCE}"/>
                </a:ext>
              </a:extLst>
            </p:cNvPr>
            <p:cNvSpPr/>
            <p:nvPr/>
          </p:nvSpPr>
          <p:spPr>
            <a:xfrm>
              <a:off x="5918833" y="1967274"/>
              <a:ext cx="1921460" cy="1520624"/>
            </a:xfrm>
            <a:prstGeom prst="chevron">
              <a:avLst>
                <a:gd name="adj" fmla="val 70610"/>
              </a:avLst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0" name="Arrow: Chevron 9">
              <a:extLst>
                <a:ext uri="{FF2B5EF4-FFF2-40B4-BE49-F238E27FC236}">
                  <a16:creationId xmlns:a16="http://schemas.microsoft.com/office/drawing/2014/main" id="{4915B287-F797-81B2-9D0C-7418A4AB64E2}"/>
                </a:ext>
              </a:extLst>
            </p:cNvPr>
            <p:cNvSpPr/>
            <p:nvPr/>
          </p:nvSpPr>
          <p:spPr>
            <a:xfrm>
              <a:off x="7073899" y="1967274"/>
              <a:ext cx="1921460" cy="1520624"/>
            </a:xfrm>
            <a:prstGeom prst="chevron">
              <a:avLst>
                <a:gd name="adj" fmla="val 70610"/>
              </a:avLst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4CBCE6C-C84D-CD2B-4F5F-1729D78C183C}"/>
                </a:ext>
              </a:extLst>
            </p:cNvPr>
            <p:cNvSpPr/>
            <p:nvPr/>
          </p:nvSpPr>
          <p:spPr>
            <a:xfrm>
              <a:off x="146239" y="2119336"/>
              <a:ext cx="8318118" cy="1216499"/>
            </a:xfrm>
            <a:custGeom>
              <a:avLst/>
              <a:gdLst>
                <a:gd name="csX0" fmla="*/ 0 w 8318118"/>
                <a:gd name="csY0" fmla="*/ 0 h 1216499"/>
                <a:gd name="csX1" fmla="*/ 8318118 w 8318118"/>
                <a:gd name="csY1" fmla="*/ 0 h 1216499"/>
                <a:gd name="csX2" fmla="*/ 8318118 w 8318118"/>
                <a:gd name="csY2" fmla="*/ 1216499 h 1216499"/>
                <a:gd name="csX3" fmla="*/ 0 w 8318118"/>
                <a:gd name="csY3" fmla="*/ 1216499 h 1216499"/>
                <a:gd name="csX4" fmla="*/ 0 w 8318118"/>
                <a:gd name="csY4" fmla="*/ 0 h 121649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8318118" h="1216499">
                  <a:moveTo>
                    <a:pt x="0" y="0"/>
                  </a:moveTo>
                  <a:lnTo>
                    <a:pt x="8318118" y="0"/>
                  </a:lnTo>
                  <a:lnTo>
                    <a:pt x="8318118" y="1216499"/>
                  </a:lnTo>
                  <a:lnTo>
                    <a:pt x="0" y="1216499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marL="0" lvl="0" indent="0" algn="l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500" kern="1200" dirty="0"/>
                <a:t>Make more intentional writing choices</a:t>
              </a:r>
            </a:p>
            <a:p>
              <a:pPr marL="0" lvl="0" indent="0" algn="l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500" kern="1200" dirty="0"/>
                <a:t>Understand the situation before they write</a:t>
              </a:r>
            </a:p>
            <a:p>
              <a:pPr marL="0" lvl="0" indent="0" algn="l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500" kern="1200" dirty="0"/>
                <a:t>Connect writing to critical thinking, judgment, and evidence. </a:t>
              </a:r>
            </a:p>
            <a:p>
              <a:pPr marL="0" lvl="0" indent="0" algn="l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500" kern="1200" dirty="0"/>
                <a:t>Build iterative habits they can use across assignments.</a:t>
              </a:r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ABF837DF-6924-5222-80B8-4E8008DCC625}"/>
                </a:ext>
              </a:extLst>
            </p:cNvPr>
            <p:cNvSpPr/>
            <p:nvPr/>
          </p:nvSpPr>
          <p:spPr>
            <a:xfrm>
              <a:off x="146239" y="3553691"/>
              <a:ext cx="8211370" cy="960601"/>
            </a:xfrm>
            <a:custGeom>
              <a:avLst/>
              <a:gdLst>
                <a:gd name="csX0" fmla="*/ 0 w 8211370"/>
                <a:gd name="csY0" fmla="*/ 0 h 746488"/>
                <a:gd name="csX1" fmla="*/ 8211370 w 8211370"/>
                <a:gd name="csY1" fmla="*/ 0 h 746488"/>
                <a:gd name="csX2" fmla="*/ 8211370 w 8211370"/>
                <a:gd name="csY2" fmla="*/ 746488 h 746488"/>
                <a:gd name="csX3" fmla="*/ 0 w 8211370"/>
                <a:gd name="csY3" fmla="*/ 746488 h 746488"/>
                <a:gd name="csX4" fmla="*/ 0 w 8211370"/>
                <a:gd name="csY4" fmla="*/ 0 h 74648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8211370" h="746488">
                  <a:moveTo>
                    <a:pt x="0" y="0"/>
                  </a:moveTo>
                  <a:lnTo>
                    <a:pt x="8211370" y="0"/>
                  </a:lnTo>
                  <a:lnTo>
                    <a:pt x="8211370" y="746488"/>
                  </a:lnTo>
                  <a:lnTo>
                    <a:pt x="0" y="746488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7150" tIns="57150" rIns="57150" bIns="57150" numCol="1" spcCol="1270" anchor="b" anchorCtr="0">
              <a:noAutofit/>
            </a:bodyPr>
            <a:lstStyle/>
            <a:p>
              <a:pPr marL="0" lvl="0" indent="0" algn="l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500" kern="1200" dirty="0"/>
                <a:t>Basic belief:</a:t>
              </a:r>
            </a:p>
            <a:p>
              <a:pPr marL="0" lvl="0" indent="0" algn="l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500" b="1" kern="1200" dirty="0">
                  <a:solidFill>
                    <a:schemeClr val="bg2"/>
                  </a:solidFill>
                </a:rPr>
                <a:t>Better writing makes better thinking.</a:t>
              </a:r>
            </a:p>
            <a:p>
              <a:pPr marL="0" lvl="0" indent="0" algn="l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500" b="1" kern="1200" dirty="0">
                  <a:solidFill>
                    <a:schemeClr val="bg2"/>
                  </a:solidFill>
                </a:rPr>
                <a:t>Better thinking makes better ag students, farmers, leaders, etc. </a:t>
              </a:r>
              <a:endParaRPr lang="en-US" sz="1500" kern="1200" dirty="0">
                <a:solidFill>
                  <a:schemeClr val="bg2"/>
                </a:solidFill>
              </a:endParaRPr>
            </a:p>
          </p:txBody>
        </p:sp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D5CD5EDE-1178-0DED-6B68-2884DFE143CE}"/>
                </a:ext>
              </a:extLst>
            </p:cNvPr>
            <p:cNvSpPr/>
            <p:nvPr/>
          </p:nvSpPr>
          <p:spPr>
            <a:xfrm>
              <a:off x="146239" y="4514293"/>
              <a:ext cx="1094849" cy="182474"/>
            </a:xfrm>
            <a:prstGeom prst="parallelogram">
              <a:avLst>
                <a:gd name="adj" fmla="val 140840"/>
              </a:avLst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F6F24B3D-F956-291B-CF61-B93286DE19B2}"/>
                </a:ext>
              </a:extLst>
            </p:cNvPr>
            <p:cNvSpPr/>
            <p:nvPr/>
          </p:nvSpPr>
          <p:spPr>
            <a:xfrm>
              <a:off x="1304955" y="4514293"/>
              <a:ext cx="1094849" cy="182474"/>
            </a:xfrm>
            <a:prstGeom prst="parallelogram">
              <a:avLst>
                <a:gd name="adj" fmla="val 140840"/>
              </a:avLst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47A6C9D2-AF03-0B81-7A07-F7EC667AFFB2}"/>
                </a:ext>
              </a:extLst>
            </p:cNvPr>
            <p:cNvSpPr/>
            <p:nvPr/>
          </p:nvSpPr>
          <p:spPr>
            <a:xfrm>
              <a:off x="2463671" y="4514293"/>
              <a:ext cx="1094849" cy="182474"/>
            </a:xfrm>
            <a:prstGeom prst="parallelogram">
              <a:avLst>
                <a:gd name="adj" fmla="val 140840"/>
              </a:avLst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5BA92065-F46B-C880-6F35-B3D1E26558F7}"/>
                </a:ext>
              </a:extLst>
            </p:cNvPr>
            <p:cNvSpPr/>
            <p:nvPr/>
          </p:nvSpPr>
          <p:spPr>
            <a:xfrm>
              <a:off x="3622386" y="4514293"/>
              <a:ext cx="1094849" cy="182474"/>
            </a:xfrm>
            <a:prstGeom prst="parallelogram">
              <a:avLst>
                <a:gd name="adj" fmla="val 140840"/>
              </a:avLst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7BD11B17-97D9-3621-4501-9D1A35D004D0}"/>
                </a:ext>
              </a:extLst>
            </p:cNvPr>
            <p:cNvSpPr/>
            <p:nvPr/>
          </p:nvSpPr>
          <p:spPr>
            <a:xfrm>
              <a:off x="4781102" y="4514293"/>
              <a:ext cx="1094849" cy="182474"/>
            </a:xfrm>
            <a:prstGeom prst="parallelogram">
              <a:avLst>
                <a:gd name="adj" fmla="val 140840"/>
              </a:avLst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5AA46B46-C82A-3636-F651-3F7DE5F3B2B5}"/>
                </a:ext>
              </a:extLst>
            </p:cNvPr>
            <p:cNvSpPr/>
            <p:nvPr/>
          </p:nvSpPr>
          <p:spPr>
            <a:xfrm>
              <a:off x="5939817" y="4514293"/>
              <a:ext cx="1094849" cy="182474"/>
            </a:xfrm>
            <a:prstGeom prst="parallelogram">
              <a:avLst>
                <a:gd name="adj" fmla="val 140840"/>
              </a:avLst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Parallelogram 18">
              <a:extLst>
                <a:ext uri="{FF2B5EF4-FFF2-40B4-BE49-F238E27FC236}">
                  <a16:creationId xmlns:a16="http://schemas.microsoft.com/office/drawing/2014/main" id="{A5116297-2413-52A0-B840-1A4154346759}"/>
                </a:ext>
              </a:extLst>
            </p:cNvPr>
            <p:cNvSpPr/>
            <p:nvPr/>
          </p:nvSpPr>
          <p:spPr>
            <a:xfrm>
              <a:off x="7098533" y="4514293"/>
              <a:ext cx="1094849" cy="182474"/>
            </a:xfrm>
            <a:prstGeom prst="parallelogram">
              <a:avLst>
                <a:gd name="adj" fmla="val 140840"/>
              </a:avLst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3"/>
          <p:cNvSpPr txBox="1">
            <a:spLocks noGrp="1"/>
          </p:cNvSpPr>
          <p:nvPr>
            <p:ph type="title"/>
          </p:nvPr>
        </p:nvSpPr>
        <p:spPr>
          <a:xfrm>
            <a:off x="0" y="251114"/>
            <a:ext cx="9141600" cy="1028700"/>
          </a:xfrm>
        </p:spPr>
        <p:txBody>
          <a:bodyPr spcFirstLastPara="1" wrap="square" lIns="1028700" tIns="68575" rIns="617225" bIns="137150" anchor="ctr" anchorCtr="0">
            <a:normAutofit/>
          </a:bodyPr>
          <a:lstStyle/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 dirty="0"/>
              <a:t>Handout #1: Before You Write</a:t>
            </a:r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1480ADB4-5553-66C6-032C-79270FE40110}"/>
              </a:ext>
            </a:extLst>
          </p:cNvPr>
          <p:cNvSpPr/>
          <p:nvPr/>
        </p:nvSpPr>
        <p:spPr>
          <a:xfrm>
            <a:off x="549103" y="2733922"/>
            <a:ext cx="8043394" cy="812841"/>
          </a:xfrm>
          <a:custGeom>
            <a:avLst/>
            <a:gdLst>
              <a:gd name="csX0" fmla="*/ 0 w 8131878"/>
              <a:gd name="csY0" fmla="*/ 0 h 1450814"/>
              <a:gd name="csX1" fmla="*/ 8131878 w 8131878"/>
              <a:gd name="csY1" fmla="*/ 0 h 1450814"/>
              <a:gd name="csX2" fmla="*/ 8131878 w 8131878"/>
              <a:gd name="csY2" fmla="*/ 1450814 h 1450814"/>
              <a:gd name="csX3" fmla="*/ 0 w 8131878"/>
              <a:gd name="csY3" fmla="*/ 1450814 h 1450814"/>
              <a:gd name="csX4" fmla="*/ 0 w 8131878"/>
              <a:gd name="csY4" fmla="*/ 0 h 145081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8131878" h="1450814">
                <a:moveTo>
                  <a:pt x="0" y="0"/>
                </a:moveTo>
                <a:lnTo>
                  <a:pt x="8131878" y="0"/>
                </a:lnTo>
                <a:lnTo>
                  <a:pt x="8131878" y="1450814"/>
                </a:lnTo>
                <a:lnTo>
                  <a:pt x="0" y="1450814"/>
                </a:lnTo>
                <a:lnTo>
                  <a:pt x="0" y="0"/>
                </a:lnTo>
                <a:close/>
              </a:path>
            </a:pathLst>
          </a:custGeom>
          <a:ln/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0" vert="horz" wrap="square" lIns="163576" tIns="163576" rIns="163576" bIns="830951" numCol="1" spcCol="1270" anchor="t" anchorCtr="0">
            <a:noAutofit/>
          </a:bodyPr>
          <a:lstStyle/>
          <a:p>
            <a:pPr marL="0" lvl="0" indent="0" algn="ctr" defTabSz="1022350">
              <a:lnSpc>
                <a:spcPct val="15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300" kern="1200" dirty="0"/>
              <a:t>Asks students to pause before drafting and think through:</a:t>
            </a:r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2CE605DA-F9A8-5953-A513-5F0226E78005}"/>
              </a:ext>
            </a:extLst>
          </p:cNvPr>
          <p:cNvSpPr/>
          <p:nvPr/>
        </p:nvSpPr>
        <p:spPr>
          <a:xfrm>
            <a:off x="549103" y="3546763"/>
            <a:ext cx="1005424" cy="1450813"/>
          </a:xfrm>
          <a:custGeom>
            <a:avLst/>
            <a:gdLst>
              <a:gd name="csX0" fmla="*/ 0 w 1016484"/>
              <a:gd name="csY0" fmla="*/ 0 h 667374"/>
              <a:gd name="csX1" fmla="*/ 1016484 w 1016484"/>
              <a:gd name="csY1" fmla="*/ 0 h 667374"/>
              <a:gd name="csX2" fmla="*/ 1016484 w 1016484"/>
              <a:gd name="csY2" fmla="*/ 667374 h 667374"/>
              <a:gd name="csX3" fmla="*/ 0 w 1016484"/>
              <a:gd name="csY3" fmla="*/ 667374 h 667374"/>
              <a:gd name="csX4" fmla="*/ 0 w 1016484"/>
              <a:gd name="csY4" fmla="*/ 0 h 66737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016484" h="667374">
                <a:moveTo>
                  <a:pt x="0" y="0"/>
                </a:moveTo>
                <a:lnTo>
                  <a:pt x="1016484" y="0"/>
                </a:lnTo>
                <a:lnTo>
                  <a:pt x="1016484" y="667374"/>
                </a:lnTo>
                <a:lnTo>
                  <a:pt x="0" y="667374"/>
                </a:lnTo>
                <a:lnTo>
                  <a:pt x="0" y="0"/>
                </a:lnTo>
                <a:close/>
              </a:path>
            </a:pathLst>
          </a:cu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spcFirstLastPara="0" vert="horz" wrap="square" lIns="56896" tIns="10160" rIns="56896" bIns="10160" numCol="1" spcCol="1270" anchor="ctr" anchorCtr="0">
            <a:noAutofit/>
          </a:bodyPr>
          <a:lstStyle/>
          <a:p>
            <a:pPr marL="0" lvl="0" indent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000" kern="1200"/>
              <a:t>What is the assignment asking, both stated and unstated?</a:t>
            </a: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A7B4327B-5DAA-2CBD-9B7D-54B42F0F7B82}"/>
              </a:ext>
            </a:extLst>
          </p:cNvPr>
          <p:cNvSpPr/>
          <p:nvPr/>
        </p:nvSpPr>
        <p:spPr>
          <a:xfrm>
            <a:off x="1554527" y="3546763"/>
            <a:ext cx="1005424" cy="1450813"/>
          </a:xfrm>
          <a:custGeom>
            <a:avLst/>
            <a:gdLst>
              <a:gd name="csX0" fmla="*/ 0 w 1016484"/>
              <a:gd name="csY0" fmla="*/ 0 h 667374"/>
              <a:gd name="csX1" fmla="*/ 1016484 w 1016484"/>
              <a:gd name="csY1" fmla="*/ 0 h 667374"/>
              <a:gd name="csX2" fmla="*/ 1016484 w 1016484"/>
              <a:gd name="csY2" fmla="*/ 667374 h 667374"/>
              <a:gd name="csX3" fmla="*/ 0 w 1016484"/>
              <a:gd name="csY3" fmla="*/ 667374 h 667374"/>
              <a:gd name="csX4" fmla="*/ 0 w 1016484"/>
              <a:gd name="csY4" fmla="*/ 0 h 66737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016484" h="667374">
                <a:moveTo>
                  <a:pt x="0" y="0"/>
                </a:moveTo>
                <a:lnTo>
                  <a:pt x="1016484" y="0"/>
                </a:lnTo>
                <a:lnTo>
                  <a:pt x="1016484" y="667374"/>
                </a:lnTo>
                <a:lnTo>
                  <a:pt x="0" y="667374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spcFirstLastPara="0" vert="horz" wrap="square" lIns="56896" tIns="10160" rIns="56896" bIns="10160" numCol="1" spcCol="1270" anchor="ctr" anchorCtr="0">
            <a:noAutofit/>
          </a:bodyPr>
          <a:lstStyle/>
          <a:p>
            <a:pPr marL="0" lvl="0" indent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000" kern="1200" dirty="0"/>
              <a:t>What is the main purpose of this writing? What secondary purposes might it have?</a:t>
            </a: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77B46CEC-713E-5F58-C760-A859FC721EDF}"/>
              </a:ext>
            </a:extLst>
          </p:cNvPr>
          <p:cNvSpPr/>
          <p:nvPr/>
        </p:nvSpPr>
        <p:spPr>
          <a:xfrm>
            <a:off x="2559951" y="3546763"/>
            <a:ext cx="1005424" cy="1450813"/>
          </a:xfrm>
          <a:custGeom>
            <a:avLst/>
            <a:gdLst>
              <a:gd name="csX0" fmla="*/ 0 w 1016484"/>
              <a:gd name="csY0" fmla="*/ 0 h 667374"/>
              <a:gd name="csX1" fmla="*/ 1016484 w 1016484"/>
              <a:gd name="csY1" fmla="*/ 0 h 667374"/>
              <a:gd name="csX2" fmla="*/ 1016484 w 1016484"/>
              <a:gd name="csY2" fmla="*/ 667374 h 667374"/>
              <a:gd name="csX3" fmla="*/ 0 w 1016484"/>
              <a:gd name="csY3" fmla="*/ 667374 h 667374"/>
              <a:gd name="csX4" fmla="*/ 0 w 1016484"/>
              <a:gd name="csY4" fmla="*/ 0 h 66737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016484" h="667374">
                <a:moveTo>
                  <a:pt x="0" y="0"/>
                </a:moveTo>
                <a:lnTo>
                  <a:pt x="1016484" y="0"/>
                </a:lnTo>
                <a:lnTo>
                  <a:pt x="1016484" y="667374"/>
                </a:lnTo>
                <a:lnTo>
                  <a:pt x="0" y="667374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spcFirstLastPara="0" vert="horz" wrap="square" lIns="56896" tIns="10160" rIns="56896" bIns="10160" numCol="1" spcCol="1270" anchor="ctr" anchorCtr="0">
            <a:noAutofit/>
          </a:bodyPr>
          <a:lstStyle/>
          <a:p>
            <a:pPr marL="0" lvl="0" indent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000" kern="1200"/>
              <a:t>What genre is this?</a:t>
            </a: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7DD4677-9635-0EED-1486-E3ED5142F961}"/>
              </a:ext>
            </a:extLst>
          </p:cNvPr>
          <p:cNvSpPr/>
          <p:nvPr/>
        </p:nvSpPr>
        <p:spPr>
          <a:xfrm>
            <a:off x="3565376" y="3546763"/>
            <a:ext cx="1005424" cy="1450813"/>
          </a:xfrm>
          <a:custGeom>
            <a:avLst/>
            <a:gdLst>
              <a:gd name="csX0" fmla="*/ 0 w 1016484"/>
              <a:gd name="csY0" fmla="*/ 0 h 667374"/>
              <a:gd name="csX1" fmla="*/ 1016484 w 1016484"/>
              <a:gd name="csY1" fmla="*/ 0 h 667374"/>
              <a:gd name="csX2" fmla="*/ 1016484 w 1016484"/>
              <a:gd name="csY2" fmla="*/ 667374 h 667374"/>
              <a:gd name="csX3" fmla="*/ 0 w 1016484"/>
              <a:gd name="csY3" fmla="*/ 667374 h 667374"/>
              <a:gd name="csX4" fmla="*/ 0 w 1016484"/>
              <a:gd name="csY4" fmla="*/ 0 h 66737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016484" h="667374">
                <a:moveTo>
                  <a:pt x="0" y="0"/>
                </a:moveTo>
                <a:lnTo>
                  <a:pt x="1016484" y="0"/>
                </a:lnTo>
                <a:lnTo>
                  <a:pt x="1016484" y="667374"/>
                </a:lnTo>
                <a:lnTo>
                  <a:pt x="0" y="667374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spcFirstLastPara="0" vert="horz" wrap="square" lIns="56896" tIns="10160" rIns="56896" bIns="10160" numCol="1" spcCol="1270" anchor="ctr" anchorCtr="0">
            <a:noAutofit/>
          </a:bodyPr>
          <a:lstStyle/>
          <a:p>
            <a:pPr marL="0" lvl="0" indent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000" kern="1200" dirty="0"/>
              <a:t>What role am I playing as the writer/speaker?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9BF1CC6-20AF-9D6E-39FD-6899BAE6817D}"/>
              </a:ext>
            </a:extLst>
          </p:cNvPr>
          <p:cNvSpPr/>
          <p:nvPr/>
        </p:nvSpPr>
        <p:spPr>
          <a:xfrm>
            <a:off x="4570800" y="3546763"/>
            <a:ext cx="1005424" cy="1450813"/>
          </a:xfrm>
          <a:custGeom>
            <a:avLst/>
            <a:gdLst>
              <a:gd name="csX0" fmla="*/ 0 w 1016484"/>
              <a:gd name="csY0" fmla="*/ 0 h 667374"/>
              <a:gd name="csX1" fmla="*/ 1016484 w 1016484"/>
              <a:gd name="csY1" fmla="*/ 0 h 667374"/>
              <a:gd name="csX2" fmla="*/ 1016484 w 1016484"/>
              <a:gd name="csY2" fmla="*/ 667374 h 667374"/>
              <a:gd name="csX3" fmla="*/ 0 w 1016484"/>
              <a:gd name="csY3" fmla="*/ 667374 h 667374"/>
              <a:gd name="csX4" fmla="*/ 0 w 1016484"/>
              <a:gd name="csY4" fmla="*/ 0 h 66737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016484" h="667374">
                <a:moveTo>
                  <a:pt x="0" y="0"/>
                </a:moveTo>
                <a:lnTo>
                  <a:pt x="1016484" y="0"/>
                </a:lnTo>
                <a:lnTo>
                  <a:pt x="1016484" y="667374"/>
                </a:lnTo>
                <a:lnTo>
                  <a:pt x="0" y="667374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spcFirstLastPara="0" vert="horz" wrap="square" lIns="56896" tIns="10160" rIns="56896" bIns="10160" numCol="1" spcCol="1270" anchor="ctr" anchorCtr="0">
            <a:noAutofit/>
          </a:bodyPr>
          <a:lstStyle/>
          <a:p>
            <a:pPr marL="0" lvl="0" indent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000" kern="1200"/>
              <a:t>Who is the audience, and what do they expect?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D04D337F-334F-A735-BE11-7A6B923B0B63}"/>
              </a:ext>
            </a:extLst>
          </p:cNvPr>
          <p:cNvSpPr/>
          <p:nvPr/>
        </p:nvSpPr>
        <p:spPr>
          <a:xfrm>
            <a:off x="5576224" y="3546763"/>
            <a:ext cx="1005424" cy="1450813"/>
          </a:xfrm>
          <a:custGeom>
            <a:avLst/>
            <a:gdLst>
              <a:gd name="csX0" fmla="*/ 0 w 1016484"/>
              <a:gd name="csY0" fmla="*/ 0 h 667374"/>
              <a:gd name="csX1" fmla="*/ 1016484 w 1016484"/>
              <a:gd name="csY1" fmla="*/ 0 h 667374"/>
              <a:gd name="csX2" fmla="*/ 1016484 w 1016484"/>
              <a:gd name="csY2" fmla="*/ 667374 h 667374"/>
              <a:gd name="csX3" fmla="*/ 0 w 1016484"/>
              <a:gd name="csY3" fmla="*/ 667374 h 667374"/>
              <a:gd name="csX4" fmla="*/ 0 w 1016484"/>
              <a:gd name="csY4" fmla="*/ 0 h 66737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016484" h="667374">
                <a:moveTo>
                  <a:pt x="0" y="0"/>
                </a:moveTo>
                <a:lnTo>
                  <a:pt x="1016484" y="0"/>
                </a:lnTo>
                <a:lnTo>
                  <a:pt x="1016484" y="667374"/>
                </a:lnTo>
                <a:lnTo>
                  <a:pt x="0" y="667374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spcFirstLastPara="0" vert="horz" wrap="square" lIns="56896" tIns="10160" rIns="56896" bIns="10160" numCol="1" spcCol="1270" anchor="ctr" anchorCtr="0">
            <a:noAutofit/>
          </a:bodyPr>
          <a:lstStyle/>
          <a:p>
            <a:pPr marL="0" lvl="0" indent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000" kern="1200"/>
              <a:t>What would make this writing credible?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EA26718C-2565-9175-1C09-C5F97AF384BF}"/>
              </a:ext>
            </a:extLst>
          </p:cNvPr>
          <p:cNvSpPr/>
          <p:nvPr/>
        </p:nvSpPr>
        <p:spPr>
          <a:xfrm>
            <a:off x="6581648" y="3546763"/>
            <a:ext cx="1005424" cy="1450813"/>
          </a:xfrm>
          <a:custGeom>
            <a:avLst/>
            <a:gdLst>
              <a:gd name="csX0" fmla="*/ 0 w 1016484"/>
              <a:gd name="csY0" fmla="*/ 0 h 667374"/>
              <a:gd name="csX1" fmla="*/ 1016484 w 1016484"/>
              <a:gd name="csY1" fmla="*/ 0 h 667374"/>
              <a:gd name="csX2" fmla="*/ 1016484 w 1016484"/>
              <a:gd name="csY2" fmla="*/ 667374 h 667374"/>
              <a:gd name="csX3" fmla="*/ 0 w 1016484"/>
              <a:gd name="csY3" fmla="*/ 667374 h 667374"/>
              <a:gd name="csX4" fmla="*/ 0 w 1016484"/>
              <a:gd name="csY4" fmla="*/ 0 h 66737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016484" h="667374">
                <a:moveTo>
                  <a:pt x="0" y="0"/>
                </a:moveTo>
                <a:lnTo>
                  <a:pt x="1016484" y="0"/>
                </a:lnTo>
                <a:lnTo>
                  <a:pt x="1016484" y="667374"/>
                </a:lnTo>
                <a:lnTo>
                  <a:pt x="0" y="667374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spcFirstLastPara="0" vert="horz" wrap="square" lIns="56896" tIns="10160" rIns="56896" bIns="10160" numCol="1" spcCol="1270" anchor="ctr" anchorCtr="0">
            <a:noAutofit/>
          </a:bodyPr>
          <a:lstStyle/>
          <a:p>
            <a:pPr marL="0" lvl="0" indent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000" kern="1200"/>
              <a:t>What pitfalls should I avoid?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5161769B-0C1B-32F8-26E1-3BCC154A9C65}"/>
              </a:ext>
            </a:extLst>
          </p:cNvPr>
          <p:cNvSpPr/>
          <p:nvPr/>
        </p:nvSpPr>
        <p:spPr>
          <a:xfrm>
            <a:off x="7587073" y="3546763"/>
            <a:ext cx="1005424" cy="1450813"/>
          </a:xfrm>
          <a:custGeom>
            <a:avLst/>
            <a:gdLst>
              <a:gd name="csX0" fmla="*/ 0 w 1016484"/>
              <a:gd name="csY0" fmla="*/ 0 h 667374"/>
              <a:gd name="csX1" fmla="*/ 1016484 w 1016484"/>
              <a:gd name="csY1" fmla="*/ 0 h 667374"/>
              <a:gd name="csX2" fmla="*/ 1016484 w 1016484"/>
              <a:gd name="csY2" fmla="*/ 667374 h 667374"/>
              <a:gd name="csX3" fmla="*/ 0 w 1016484"/>
              <a:gd name="csY3" fmla="*/ 667374 h 667374"/>
              <a:gd name="csX4" fmla="*/ 0 w 1016484"/>
              <a:gd name="csY4" fmla="*/ 0 h 66737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016484" h="667374">
                <a:moveTo>
                  <a:pt x="0" y="0"/>
                </a:moveTo>
                <a:lnTo>
                  <a:pt x="1016484" y="0"/>
                </a:lnTo>
                <a:lnTo>
                  <a:pt x="1016484" y="667374"/>
                </a:lnTo>
                <a:lnTo>
                  <a:pt x="0" y="667374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spcFirstLastPara="0" vert="horz" wrap="square" lIns="56896" tIns="10160" rIns="56896" bIns="10160" numCol="1" spcCol="1270" anchor="ctr" anchorCtr="0">
            <a:noAutofit/>
          </a:bodyPr>
          <a:lstStyle/>
          <a:p>
            <a:pPr marL="0" lvl="0" indent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000" kern="1200"/>
              <a:t>What strategy will help me write the strongest version of this task?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C67DA1D7-52E2-337B-FA60-7594ECF2B01D}"/>
              </a:ext>
            </a:extLst>
          </p:cNvPr>
          <p:cNvSpPr/>
          <p:nvPr/>
        </p:nvSpPr>
        <p:spPr>
          <a:xfrm>
            <a:off x="549103" y="1350817"/>
            <a:ext cx="8043394" cy="1336964"/>
          </a:xfrm>
          <a:custGeom>
            <a:avLst/>
            <a:gdLst>
              <a:gd name="csX0" fmla="*/ 0 w 8131878"/>
              <a:gd name="csY0" fmla="*/ 781486 h 2231352"/>
              <a:gd name="csX1" fmla="*/ 3787020 w 8131878"/>
              <a:gd name="csY1" fmla="*/ 781486 h 2231352"/>
              <a:gd name="csX2" fmla="*/ 3787020 w 8131878"/>
              <a:gd name="csY2" fmla="*/ 557838 h 2231352"/>
              <a:gd name="csX3" fmla="*/ 3508101 w 8131878"/>
              <a:gd name="csY3" fmla="*/ 557838 h 2231352"/>
              <a:gd name="csX4" fmla="*/ 4065939 w 8131878"/>
              <a:gd name="csY4" fmla="*/ 0 h 2231352"/>
              <a:gd name="csX5" fmla="*/ 4623777 w 8131878"/>
              <a:gd name="csY5" fmla="*/ 557838 h 2231352"/>
              <a:gd name="csX6" fmla="*/ 4344858 w 8131878"/>
              <a:gd name="csY6" fmla="*/ 557838 h 2231352"/>
              <a:gd name="csX7" fmla="*/ 4344858 w 8131878"/>
              <a:gd name="csY7" fmla="*/ 781486 h 2231352"/>
              <a:gd name="csX8" fmla="*/ 8131878 w 8131878"/>
              <a:gd name="csY8" fmla="*/ 781486 h 2231352"/>
              <a:gd name="csX9" fmla="*/ 8131878 w 8131878"/>
              <a:gd name="csY9" fmla="*/ 2231352 h 2231352"/>
              <a:gd name="csX10" fmla="*/ 0 w 8131878"/>
              <a:gd name="csY10" fmla="*/ 2231352 h 2231352"/>
              <a:gd name="csX11" fmla="*/ 0 w 8131878"/>
              <a:gd name="csY11" fmla="*/ 781486 h 2231352"/>
              <a:gd name="csX0" fmla="*/ 8131878 w 8131878"/>
              <a:gd name="csY0" fmla="*/ 1449864 h 2594280"/>
              <a:gd name="csX1" fmla="*/ 4344858 w 8131878"/>
              <a:gd name="csY1" fmla="*/ 1449864 h 2594280"/>
              <a:gd name="csX2" fmla="*/ 4344858 w 8131878"/>
              <a:gd name="csY2" fmla="*/ 1673512 h 2594280"/>
              <a:gd name="csX3" fmla="*/ 4623777 w 8131878"/>
              <a:gd name="csY3" fmla="*/ 1673512 h 2594280"/>
              <a:gd name="csX4" fmla="*/ 4051932 w 8131878"/>
              <a:gd name="csY4" fmla="*/ 2594280 h 2594280"/>
              <a:gd name="csX5" fmla="*/ 3508101 w 8131878"/>
              <a:gd name="csY5" fmla="*/ 1673512 h 2594280"/>
              <a:gd name="csX6" fmla="*/ 3787020 w 8131878"/>
              <a:gd name="csY6" fmla="*/ 1673512 h 2594280"/>
              <a:gd name="csX7" fmla="*/ 3787020 w 8131878"/>
              <a:gd name="csY7" fmla="*/ 1449864 h 2594280"/>
              <a:gd name="csX8" fmla="*/ 0 w 8131878"/>
              <a:gd name="csY8" fmla="*/ 1449864 h 2594280"/>
              <a:gd name="csX9" fmla="*/ 0 w 8131878"/>
              <a:gd name="csY9" fmla="*/ -1 h 2594280"/>
              <a:gd name="csX10" fmla="*/ 8131878 w 8131878"/>
              <a:gd name="csY10" fmla="*/ -1 h 2594280"/>
              <a:gd name="csX11" fmla="*/ 8131878 w 8131878"/>
              <a:gd name="csY11" fmla="*/ 1449864 h 2594280"/>
              <a:gd name="csX0" fmla="*/ 8131878 w 8131878"/>
              <a:gd name="csY0" fmla="*/ 1449866 h 2594282"/>
              <a:gd name="csX1" fmla="*/ 4344858 w 8131878"/>
              <a:gd name="csY1" fmla="*/ 1449866 h 2594282"/>
              <a:gd name="csX2" fmla="*/ 4141757 w 8131878"/>
              <a:gd name="csY2" fmla="*/ 1673514 h 2594282"/>
              <a:gd name="csX3" fmla="*/ 4623777 w 8131878"/>
              <a:gd name="csY3" fmla="*/ 1673514 h 2594282"/>
              <a:gd name="csX4" fmla="*/ 4051932 w 8131878"/>
              <a:gd name="csY4" fmla="*/ 2594282 h 2594282"/>
              <a:gd name="csX5" fmla="*/ 3508101 w 8131878"/>
              <a:gd name="csY5" fmla="*/ 1673514 h 2594282"/>
              <a:gd name="csX6" fmla="*/ 3787020 w 8131878"/>
              <a:gd name="csY6" fmla="*/ 1673514 h 2594282"/>
              <a:gd name="csX7" fmla="*/ 3787020 w 8131878"/>
              <a:gd name="csY7" fmla="*/ 1449866 h 2594282"/>
              <a:gd name="csX8" fmla="*/ 0 w 8131878"/>
              <a:gd name="csY8" fmla="*/ 1449866 h 2594282"/>
              <a:gd name="csX9" fmla="*/ 0 w 8131878"/>
              <a:gd name="csY9" fmla="*/ 1 h 2594282"/>
              <a:gd name="csX10" fmla="*/ 8131878 w 8131878"/>
              <a:gd name="csY10" fmla="*/ 1 h 2594282"/>
              <a:gd name="csX11" fmla="*/ 8131878 w 8131878"/>
              <a:gd name="csY11" fmla="*/ 1449866 h 2594282"/>
              <a:gd name="csX0" fmla="*/ 8131878 w 8131878"/>
              <a:gd name="csY0" fmla="*/ 1449864 h 2594280"/>
              <a:gd name="csX1" fmla="*/ 4344858 w 8131878"/>
              <a:gd name="csY1" fmla="*/ 1449864 h 2594280"/>
              <a:gd name="csX2" fmla="*/ 4141757 w 8131878"/>
              <a:gd name="csY2" fmla="*/ 1673512 h 2594280"/>
              <a:gd name="csX3" fmla="*/ 4623777 w 8131878"/>
              <a:gd name="csY3" fmla="*/ 1673512 h 2594280"/>
              <a:gd name="csX4" fmla="*/ 4051932 w 8131878"/>
              <a:gd name="csY4" fmla="*/ 2594280 h 2594280"/>
              <a:gd name="csX5" fmla="*/ 3508101 w 8131878"/>
              <a:gd name="csY5" fmla="*/ 1673512 h 2594280"/>
              <a:gd name="csX6" fmla="*/ 3913083 w 8131878"/>
              <a:gd name="csY6" fmla="*/ 1673512 h 2594280"/>
              <a:gd name="csX7" fmla="*/ 3787020 w 8131878"/>
              <a:gd name="csY7" fmla="*/ 1449864 h 2594280"/>
              <a:gd name="csX8" fmla="*/ 0 w 8131878"/>
              <a:gd name="csY8" fmla="*/ 1449864 h 2594280"/>
              <a:gd name="csX9" fmla="*/ 0 w 8131878"/>
              <a:gd name="csY9" fmla="*/ -1 h 2594280"/>
              <a:gd name="csX10" fmla="*/ 8131878 w 8131878"/>
              <a:gd name="csY10" fmla="*/ -1 h 2594280"/>
              <a:gd name="csX11" fmla="*/ 8131878 w 8131878"/>
              <a:gd name="csY11" fmla="*/ 1449864 h 2594280"/>
              <a:gd name="csX0" fmla="*/ 8131878 w 8131878"/>
              <a:gd name="csY0" fmla="*/ 1449866 h 2594282"/>
              <a:gd name="csX1" fmla="*/ 4344858 w 8131878"/>
              <a:gd name="csY1" fmla="*/ 1449866 h 2594282"/>
              <a:gd name="csX2" fmla="*/ 4141757 w 8131878"/>
              <a:gd name="csY2" fmla="*/ 1673514 h 2594282"/>
              <a:gd name="csX3" fmla="*/ 4623777 w 8131878"/>
              <a:gd name="csY3" fmla="*/ 1673514 h 2594282"/>
              <a:gd name="csX4" fmla="*/ 4051932 w 8131878"/>
              <a:gd name="csY4" fmla="*/ 2594282 h 2594282"/>
              <a:gd name="csX5" fmla="*/ 3508101 w 8131878"/>
              <a:gd name="csY5" fmla="*/ 1673514 h 2594282"/>
              <a:gd name="csX6" fmla="*/ 3913083 w 8131878"/>
              <a:gd name="csY6" fmla="*/ 1673514 h 2594282"/>
              <a:gd name="csX7" fmla="*/ 3913083 w 8131878"/>
              <a:gd name="csY7" fmla="*/ 1449866 h 2594282"/>
              <a:gd name="csX8" fmla="*/ 0 w 8131878"/>
              <a:gd name="csY8" fmla="*/ 1449866 h 2594282"/>
              <a:gd name="csX9" fmla="*/ 0 w 8131878"/>
              <a:gd name="csY9" fmla="*/ 1 h 2594282"/>
              <a:gd name="csX10" fmla="*/ 8131878 w 8131878"/>
              <a:gd name="csY10" fmla="*/ 1 h 2594282"/>
              <a:gd name="csX11" fmla="*/ 8131878 w 8131878"/>
              <a:gd name="csY11" fmla="*/ 1449866 h 2594282"/>
              <a:gd name="csX0" fmla="*/ 8131878 w 8131878"/>
              <a:gd name="csY0" fmla="*/ 1449864 h 2594280"/>
              <a:gd name="csX1" fmla="*/ 4176775 w 8131878"/>
              <a:gd name="csY1" fmla="*/ 1409538 h 2594280"/>
              <a:gd name="csX2" fmla="*/ 4141757 w 8131878"/>
              <a:gd name="csY2" fmla="*/ 1673512 h 2594280"/>
              <a:gd name="csX3" fmla="*/ 4623777 w 8131878"/>
              <a:gd name="csY3" fmla="*/ 1673512 h 2594280"/>
              <a:gd name="csX4" fmla="*/ 4051932 w 8131878"/>
              <a:gd name="csY4" fmla="*/ 2594280 h 2594280"/>
              <a:gd name="csX5" fmla="*/ 3508101 w 8131878"/>
              <a:gd name="csY5" fmla="*/ 1673512 h 2594280"/>
              <a:gd name="csX6" fmla="*/ 3913083 w 8131878"/>
              <a:gd name="csY6" fmla="*/ 1673512 h 2594280"/>
              <a:gd name="csX7" fmla="*/ 3913083 w 8131878"/>
              <a:gd name="csY7" fmla="*/ 1449864 h 2594280"/>
              <a:gd name="csX8" fmla="*/ 0 w 8131878"/>
              <a:gd name="csY8" fmla="*/ 1449864 h 2594280"/>
              <a:gd name="csX9" fmla="*/ 0 w 8131878"/>
              <a:gd name="csY9" fmla="*/ -1 h 2594280"/>
              <a:gd name="csX10" fmla="*/ 8131878 w 8131878"/>
              <a:gd name="csY10" fmla="*/ -1 h 2594280"/>
              <a:gd name="csX11" fmla="*/ 8131878 w 8131878"/>
              <a:gd name="csY11" fmla="*/ 1449864 h 2594280"/>
              <a:gd name="csX0" fmla="*/ 8131878 w 8131878"/>
              <a:gd name="csY0" fmla="*/ 1449866 h 2594282"/>
              <a:gd name="csX1" fmla="*/ 4176775 w 8131878"/>
              <a:gd name="csY1" fmla="*/ 1409540 h 2594282"/>
              <a:gd name="csX2" fmla="*/ 4141757 w 8131878"/>
              <a:gd name="csY2" fmla="*/ 1673514 h 2594282"/>
              <a:gd name="csX3" fmla="*/ 4623777 w 8131878"/>
              <a:gd name="csY3" fmla="*/ 1673514 h 2594282"/>
              <a:gd name="csX4" fmla="*/ 4051932 w 8131878"/>
              <a:gd name="csY4" fmla="*/ 2594282 h 2594282"/>
              <a:gd name="csX5" fmla="*/ 3508101 w 8131878"/>
              <a:gd name="csY5" fmla="*/ 1673514 h 2594282"/>
              <a:gd name="csX6" fmla="*/ 3969111 w 8131878"/>
              <a:gd name="csY6" fmla="*/ 1673514 h 2594282"/>
              <a:gd name="csX7" fmla="*/ 3913083 w 8131878"/>
              <a:gd name="csY7" fmla="*/ 1449866 h 2594282"/>
              <a:gd name="csX8" fmla="*/ 0 w 8131878"/>
              <a:gd name="csY8" fmla="*/ 1449866 h 2594282"/>
              <a:gd name="csX9" fmla="*/ 0 w 8131878"/>
              <a:gd name="csY9" fmla="*/ 1 h 2594282"/>
              <a:gd name="csX10" fmla="*/ 8131878 w 8131878"/>
              <a:gd name="csY10" fmla="*/ 1 h 2594282"/>
              <a:gd name="csX11" fmla="*/ 8131878 w 8131878"/>
              <a:gd name="csY11" fmla="*/ 1449866 h 2594282"/>
              <a:gd name="csX0" fmla="*/ 8131878 w 8131878"/>
              <a:gd name="csY0" fmla="*/ 1449864 h 2594280"/>
              <a:gd name="csX1" fmla="*/ 4176775 w 8131878"/>
              <a:gd name="csY1" fmla="*/ 1409538 h 2594280"/>
              <a:gd name="csX2" fmla="*/ 4141757 w 8131878"/>
              <a:gd name="csY2" fmla="*/ 1673512 h 2594280"/>
              <a:gd name="csX3" fmla="*/ 4623777 w 8131878"/>
              <a:gd name="csY3" fmla="*/ 1673512 h 2594280"/>
              <a:gd name="csX4" fmla="*/ 4051932 w 8131878"/>
              <a:gd name="csY4" fmla="*/ 2594280 h 2594280"/>
              <a:gd name="csX5" fmla="*/ 3508101 w 8131878"/>
              <a:gd name="csY5" fmla="*/ 1673512 h 2594280"/>
              <a:gd name="csX6" fmla="*/ 3969111 w 8131878"/>
              <a:gd name="csY6" fmla="*/ 1673512 h 2594280"/>
              <a:gd name="csX7" fmla="*/ 3976114 w 8131878"/>
              <a:gd name="csY7" fmla="*/ 1436423 h 2594280"/>
              <a:gd name="csX8" fmla="*/ 0 w 8131878"/>
              <a:gd name="csY8" fmla="*/ 1449864 h 2594280"/>
              <a:gd name="csX9" fmla="*/ 0 w 8131878"/>
              <a:gd name="csY9" fmla="*/ -1 h 2594280"/>
              <a:gd name="csX10" fmla="*/ 8131878 w 8131878"/>
              <a:gd name="csY10" fmla="*/ -1 h 2594280"/>
              <a:gd name="csX11" fmla="*/ 8131878 w 8131878"/>
              <a:gd name="csY11" fmla="*/ 1449864 h 2594280"/>
              <a:gd name="csX0" fmla="*/ 8131878 w 8131878"/>
              <a:gd name="csY0" fmla="*/ 1449866 h 2594282"/>
              <a:gd name="csX1" fmla="*/ 4176775 w 8131878"/>
              <a:gd name="csY1" fmla="*/ 1409540 h 2594282"/>
              <a:gd name="csX2" fmla="*/ 4169771 w 8131878"/>
              <a:gd name="csY2" fmla="*/ 1673514 h 2594282"/>
              <a:gd name="csX3" fmla="*/ 4623777 w 8131878"/>
              <a:gd name="csY3" fmla="*/ 1673514 h 2594282"/>
              <a:gd name="csX4" fmla="*/ 4051932 w 8131878"/>
              <a:gd name="csY4" fmla="*/ 2594282 h 2594282"/>
              <a:gd name="csX5" fmla="*/ 3508101 w 8131878"/>
              <a:gd name="csY5" fmla="*/ 1673514 h 2594282"/>
              <a:gd name="csX6" fmla="*/ 3969111 w 8131878"/>
              <a:gd name="csY6" fmla="*/ 1673514 h 2594282"/>
              <a:gd name="csX7" fmla="*/ 3976114 w 8131878"/>
              <a:gd name="csY7" fmla="*/ 1436425 h 2594282"/>
              <a:gd name="csX8" fmla="*/ 0 w 8131878"/>
              <a:gd name="csY8" fmla="*/ 1449866 h 2594282"/>
              <a:gd name="csX9" fmla="*/ 0 w 8131878"/>
              <a:gd name="csY9" fmla="*/ 1 h 2594282"/>
              <a:gd name="csX10" fmla="*/ 8131878 w 8131878"/>
              <a:gd name="csY10" fmla="*/ 1 h 2594282"/>
              <a:gd name="csX11" fmla="*/ 8131878 w 8131878"/>
              <a:gd name="csY11" fmla="*/ 1449866 h 259428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8131878" h="2594282">
                <a:moveTo>
                  <a:pt x="8131878" y="1449866"/>
                </a:moveTo>
                <a:lnTo>
                  <a:pt x="4176775" y="1409540"/>
                </a:lnTo>
                <a:lnTo>
                  <a:pt x="4169771" y="1673514"/>
                </a:lnTo>
                <a:lnTo>
                  <a:pt x="4623777" y="1673514"/>
                </a:lnTo>
                <a:lnTo>
                  <a:pt x="4051932" y="2594282"/>
                </a:lnTo>
                <a:lnTo>
                  <a:pt x="3508101" y="1673514"/>
                </a:lnTo>
                <a:lnTo>
                  <a:pt x="3969111" y="1673514"/>
                </a:lnTo>
                <a:lnTo>
                  <a:pt x="3976114" y="1436425"/>
                </a:lnTo>
                <a:lnTo>
                  <a:pt x="0" y="1449866"/>
                </a:lnTo>
                <a:lnTo>
                  <a:pt x="0" y="1"/>
                </a:lnTo>
                <a:lnTo>
                  <a:pt x="8131878" y="1"/>
                </a:lnTo>
                <a:lnTo>
                  <a:pt x="8131878" y="1449866"/>
                </a:lnTo>
                <a:close/>
              </a:path>
            </a:pathLst>
          </a:custGeom>
          <a:ln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FirstLastPara="0" vert="horz" wrap="square" lIns="163576" tIns="163577" rIns="163576" bIns="945062" numCol="1" spcCol="1270" anchor="ctr" anchorCtr="0">
            <a:noAutofit/>
          </a:bodyPr>
          <a:lstStyle/>
          <a:p>
            <a:pPr marL="0" lvl="0" indent="0" algn="ctr" defTabSz="1022350">
              <a:lnSpc>
                <a:spcPct val="90000"/>
              </a:lnSpc>
              <a:spcBef>
                <a:spcPct val="0"/>
              </a:spcBef>
              <a:buNone/>
            </a:pPr>
            <a:endParaRPr lang="en-US" sz="2300" b="1" kern="1200" cap="none" spc="0" dirty="0">
              <a:ln w="10160">
                <a:prstDash val="solid"/>
              </a:ln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marL="0" lvl="0" indent="0" algn="ctr" defTabSz="1022350">
              <a:lnSpc>
                <a:spcPct val="90000"/>
              </a:lnSpc>
              <a:spcBef>
                <a:spcPct val="0"/>
              </a:spcBef>
              <a:buNone/>
            </a:pPr>
            <a:r>
              <a:rPr lang="en-US" sz="2300" b="1" kern="1200" cap="none" spc="0" dirty="0">
                <a:ln w="10160"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What it is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4"/>
          <p:cNvSpPr txBox="1">
            <a:spLocks noGrp="1"/>
          </p:cNvSpPr>
          <p:nvPr>
            <p:ph type="title"/>
          </p:nvPr>
        </p:nvSpPr>
        <p:spPr>
          <a:xfrm>
            <a:off x="0" y="263236"/>
            <a:ext cx="9141600" cy="1028700"/>
          </a:xfrm>
        </p:spPr>
        <p:txBody>
          <a:bodyPr spcFirstLastPara="1" wrap="square" lIns="1028700" tIns="68575" rIns="617225" bIns="137150" anchor="ctr" anchorCtr="0">
            <a:normAutofit/>
          </a:bodyPr>
          <a:lstStyle/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 dirty="0"/>
              <a:t>Handout #1: Before You Write</a:t>
            </a:r>
          </a:p>
        </p:txBody>
      </p:sp>
      <p:graphicFrame>
        <p:nvGraphicFramePr>
          <p:cNvPr id="135" name="Google Shape;133;p24">
            <a:extLst>
              <a:ext uri="{FF2B5EF4-FFF2-40B4-BE49-F238E27FC236}">
                <a16:creationId xmlns:a16="http://schemas.microsoft.com/office/drawing/2014/main" id="{16A870A7-65A9-2D1D-9F96-3A38AA0E870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23859867"/>
              </p:ext>
            </p:extLst>
          </p:nvPr>
        </p:nvGraphicFramePr>
        <p:xfrm>
          <a:off x="0" y="1219200"/>
          <a:ext cx="9141600" cy="3264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>
          <a:extLst>
            <a:ext uri="{FF2B5EF4-FFF2-40B4-BE49-F238E27FC236}">
              <a16:creationId xmlns:a16="http://schemas.microsoft.com/office/drawing/2014/main" id="{162508CC-6262-75A2-6205-F7570E91D9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33">
            <a:extLst>
              <a:ext uri="{FF2B5EF4-FFF2-40B4-BE49-F238E27FC236}">
                <a16:creationId xmlns:a16="http://schemas.microsoft.com/office/drawing/2014/main" id="{CFA93E70-79D8-2839-3A27-89542CA801B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1550" y="455266"/>
            <a:ext cx="8984700" cy="572700"/>
          </a:xfrm>
          <a:prstGeom prst="rect">
            <a:avLst/>
          </a:prstGeom>
        </p:spPr>
        <p:txBody>
          <a:bodyPr spcFirstLastPara="1" wrap="square" lIns="1028700" tIns="68575" rIns="617225" bIns="137150" anchor="ctr" anchorCtr="0">
            <a:noAutofit/>
          </a:bodyPr>
          <a:lstStyle/>
          <a:p>
            <a:pPr lvl="0"/>
            <a:r>
              <a:rPr lang="en-US" dirty="0"/>
              <a:t>Handout #1: Before You Write</a:t>
            </a:r>
            <a:endParaRPr dirty="0"/>
          </a:p>
        </p:txBody>
      </p:sp>
      <p:sp>
        <p:nvSpPr>
          <p:cNvPr id="187" name="Google Shape;187;p33">
            <a:extLst>
              <a:ext uri="{FF2B5EF4-FFF2-40B4-BE49-F238E27FC236}">
                <a16:creationId xmlns:a16="http://schemas.microsoft.com/office/drawing/2014/main" id="{56F71BF7-E742-6706-F8E2-98DD290DF54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0" y="4343366"/>
            <a:ext cx="10350984" cy="1399893"/>
          </a:xfrm>
          <a:prstGeom prst="rect">
            <a:avLst/>
          </a:prstGeom>
        </p:spPr>
        <p:txBody>
          <a:bodyPr spcFirstLastPara="1" wrap="square" lIns="617225" tIns="342900" rIns="617225" bIns="342900" anchor="t" anchorCtr="0">
            <a:noAutofit/>
          </a:bodyPr>
          <a:lstStyle/>
          <a:p>
            <a:pPr marL="0" lvl="0" indent="0">
              <a:lnSpc>
                <a:spcPct val="100000"/>
              </a:lnSpc>
              <a:spcBef>
                <a:spcPts val="1200"/>
              </a:spcBef>
            </a:pPr>
            <a:r>
              <a:rPr lang="en-US" sz="1200" dirty="0">
                <a:solidFill>
                  <a:srgbClr val="000000"/>
                </a:solidFill>
              </a:rPr>
              <a:t>		Together, these concepts help students make intentional writing .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C2BC8610-6E26-0169-A5D7-B254A585ED90}"/>
              </a:ext>
            </a:extLst>
          </p:cNvPr>
          <p:cNvGrpSpPr/>
          <p:nvPr/>
        </p:nvGrpSpPr>
        <p:grpSpPr>
          <a:xfrm>
            <a:off x="590971" y="2591753"/>
            <a:ext cx="7745334" cy="2079696"/>
            <a:chOff x="578920" y="2492029"/>
            <a:chExt cx="6196075" cy="2538802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1495BA3F-5DFE-F826-0AD6-1AA5263FBF12}"/>
                </a:ext>
              </a:extLst>
            </p:cNvPr>
            <p:cNvGrpSpPr/>
            <p:nvPr/>
          </p:nvGrpSpPr>
          <p:grpSpPr>
            <a:xfrm>
              <a:off x="743197" y="2492029"/>
              <a:ext cx="5980460" cy="2538802"/>
              <a:chOff x="743197" y="2492029"/>
              <a:chExt cx="5980460" cy="2538802"/>
            </a:xfrm>
          </p:grpSpPr>
          <p:sp>
            <p:nvSpPr>
              <p:cNvPr id="4" name="Arrow: Pentagon 3">
                <a:extLst>
                  <a:ext uri="{FF2B5EF4-FFF2-40B4-BE49-F238E27FC236}">
                    <a16:creationId xmlns:a16="http://schemas.microsoft.com/office/drawing/2014/main" id="{8EFDA592-B795-D71F-4E7D-462A769D16BA}"/>
                  </a:ext>
                </a:extLst>
              </p:cNvPr>
              <p:cNvSpPr/>
              <p:nvPr/>
            </p:nvSpPr>
            <p:spPr>
              <a:xfrm rot="5400000">
                <a:off x="206593" y="3037192"/>
                <a:ext cx="2530243" cy="1457036"/>
              </a:xfrm>
              <a:prstGeom prst="homePlat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5" name="Arrow: Pentagon 4">
                <a:extLst>
                  <a:ext uri="{FF2B5EF4-FFF2-40B4-BE49-F238E27FC236}">
                    <a16:creationId xmlns:a16="http://schemas.microsoft.com/office/drawing/2014/main" id="{25FF235E-11FE-5DC8-CAD8-7CE5A254175A}"/>
                  </a:ext>
                </a:extLst>
              </p:cNvPr>
              <p:cNvSpPr/>
              <p:nvPr/>
            </p:nvSpPr>
            <p:spPr>
              <a:xfrm rot="5400000">
                <a:off x="1714401" y="3037192"/>
                <a:ext cx="2530243" cy="1457036"/>
              </a:xfrm>
              <a:prstGeom prst="homePlate">
                <a:avLst/>
              </a:prstGeom>
            </p:spPr>
            <p:style>
              <a:lnRef idx="2">
                <a:schemeClr val="accent6">
                  <a:shade val="15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6" name="Arrow: Pentagon 5">
                <a:extLst>
                  <a:ext uri="{FF2B5EF4-FFF2-40B4-BE49-F238E27FC236}">
                    <a16:creationId xmlns:a16="http://schemas.microsoft.com/office/drawing/2014/main" id="{87D767B7-AD68-0EB5-14E1-CC84095B781E}"/>
                  </a:ext>
                </a:extLst>
              </p:cNvPr>
              <p:cNvSpPr/>
              <p:nvPr/>
            </p:nvSpPr>
            <p:spPr>
              <a:xfrm rot="5400000">
                <a:off x="3222209" y="3028633"/>
                <a:ext cx="2530243" cy="1457036"/>
              </a:xfrm>
              <a:prstGeom prst="homePlat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7" name="Arrow: Pentagon 6">
                <a:extLst>
                  <a:ext uri="{FF2B5EF4-FFF2-40B4-BE49-F238E27FC236}">
                    <a16:creationId xmlns:a16="http://schemas.microsoft.com/office/drawing/2014/main" id="{C1C5AC0D-1991-9D68-0971-0478A7C22E2D}"/>
                  </a:ext>
                </a:extLst>
              </p:cNvPr>
              <p:cNvSpPr/>
              <p:nvPr/>
            </p:nvSpPr>
            <p:spPr>
              <a:xfrm rot="5400000">
                <a:off x="4730017" y="3037192"/>
                <a:ext cx="2530243" cy="1457036"/>
              </a:xfrm>
              <a:prstGeom prst="homePlate">
                <a:avLst/>
              </a:prstGeom>
            </p:spPr>
            <p:style>
              <a:lnRef idx="2">
                <a:schemeClr val="accent6">
                  <a:shade val="15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EF9E3D56-175E-ABD4-5A49-A45F1FB46B30}"/>
                </a:ext>
              </a:extLst>
            </p:cNvPr>
            <p:cNvSpPr txBox="1"/>
            <p:nvPr/>
          </p:nvSpPr>
          <p:spPr>
            <a:xfrm>
              <a:off x="578920" y="2500588"/>
              <a:ext cx="1671232" cy="1480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58750" lvl="0" algn="ctr">
                <a:lnSpc>
                  <a:spcPct val="115000"/>
                </a:lnSpc>
                <a:spcAft>
                  <a:spcPts val="600"/>
                </a:spcAft>
                <a:buSzPts val="1100"/>
              </a:pPr>
              <a:r>
                <a:rPr lang="en-US" sz="1200" b="1" u="sng" dirty="0">
                  <a:solidFill>
                    <a:schemeClr val="bg1"/>
                  </a:solidFill>
                </a:rPr>
                <a:t>Genre</a:t>
              </a:r>
              <a:r>
                <a:rPr lang="en-US" sz="1200" b="1" dirty="0">
                  <a:solidFill>
                    <a:schemeClr val="bg1"/>
                  </a:solidFill>
                </a:rPr>
                <a:t>:</a:t>
              </a:r>
              <a:r>
                <a:rPr lang="en-US" sz="1200" dirty="0">
                  <a:solidFill>
                    <a:schemeClr val="bg1"/>
                  </a:solidFill>
                </a:rPr>
                <a:t> </a:t>
              </a:r>
            </a:p>
            <a:p>
              <a:pPr marL="158750" lvl="0" algn="ctr">
                <a:lnSpc>
                  <a:spcPct val="115000"/>
                </a:lnSpc>
                <a:spcAft>
                  <a:spcPts val="600"/>
                </a:spcAft>
                <a:buSzPts val="1100"/>
              </a:pPr>
              <a:r>
                <a:rPr lang="en-US" sz="1200" dirty="0">
                  <a:solidFill>
                    <a:schemeClr val="bg1"/>
                  </a:solidFill>
                </a:rPr>
                <a:t>Different types of writing have different expectations, like movie genres, for example. 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5FE1F7BD-25CC-6E66-8A77-5F6B9B94A47E}"/>
                </a:ext>
              </a:extLst>
            </p:cNvPr>
            <p:cNvSpPr txBox="1"/>
            <p:nvPr/>
          </p:nvSpPr>
          <p:spPr>
            <a:xfrm>
              <a:off x="2132923" y="2492029"/>
              <a:ext cx="1560921" cy="174013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58750" lvl="0" algn="ctr">
                <a:lnSpc>
                  <a:spcPct val="115000"/>
                </a:lnSpc>
                <a:spcAft>
                  <a:spcPts val="600"/>
                </a:spcAft>
                <a:buSzPts val="1100"/>
              </a:pPr>
              <a:r>
                <a:rPr lang="en-US" sz="1200" b="1" u="sng" dirty="0">
                  <a:solidFill>
                    <a:schemeClr val="bg1"/>
                  </a:solidFill>
                </a:rPr>
                <a:t>Audience</a:t>
              </a:r>
              <a:r>
                <a:rPr lang="en-US" sz="1200" b="1" dirty="0">
                  <a:solidFill>
                    <a:schemeClr val="bg1"/>
                  </a:solidFill>
                </a:rPr>
                <a:t>:</a:t>
              </a:r>
            </a:p>
            <a:p>
              <a:pPr marL="158750" lvl="0" algn="ctr">
                <a:lnSpc>
                  <a:spcPct val="115000"/>
                </a:lnSpc>
                <a:buSzPts val="1100"/>
              </a:pPr>
              <a:r>
                <a:rPr lang="en-US" sz="1200" dirty="0">
                  <a:solidFill>
                    <a:schemeClr val="bg1"/>
                  </a:solidFill>
                </a:rPr>
                <a:t>Effective writing considers readers’ knowledge, expectations, values, and concerns.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A914B799-A2A1-CE98-F40F-B28A5A4C3C6C}"/>
                </a:ext>
              </a:extLst>
            </p:cNvPr>
            <p:cNvSpPr txBox="1"/>
            <p:nvPr/>
          </p:nvSpPr>
          <p:spPr>
            <a:xfrm>
              <a:off x="3554137" y="2518799"/>
              <a:ext cx="1693711" cy="1480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58750" lvl="0" algn="ctr">
                <a:lnSpc>
                  <a:spcPct val="115000"/>
                </a:lnSpc>
                <a:spcAft>
                  <a:spcPts val="600"/>
                </a:spcAft>
                <a:buSzPts val="1100"/>
              </a:pPr>
              <a:r>
                <a:rPr lang="en-US" sz="1200" b="1" u="sng" dirty="0">
                  <a:solidFill>
                    <a:schemeClr val="bg1"/>
                  </a:solidFill>
                </a:rPr>
                <a:t>Writer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u="sng" dirty="0">
                  <a:solidFill>
                    <a:schemeClr val="bg1"/>
                  </a:solidFill>
                </a:rPr>
                <a:t>Role</a:t>
              </a:r>
              <a:r>
                <a:rPr lang="en-US" sz="1200" b="1" dirty="0">
                  <a:solidFill>
                    <a:schemeClr val="bg1"/>
                  </a:solidFill>
                </a:rPr>
                <a:t>:</a:t>
              </a:r>
              <a:r>
                <a:rPr lang="en-US" sz="1200" dirty="0">
                  <a:solidFill>
                    <a:schemeClr val="bg1"/>
                  </a:solidFill>
                </a:rPr>
                <a:t> </a:t>
              </a:r>
            </a:p>
            <a:p>
              <a:pPr marL="158750" lvl="0" algn="ctr">
                <a:lnSpc>
                  <a:spcPct val="115000"/>
                </a:lnSpc>
                <a:spcAft>
                  <a:spcPts val="600"/>
                </a:spcAft>
                <a:buSzPts val="1100"/>
              </a:pPr>
              <a:r>
                <a:rPr lang="en-US" sz="1200" dirty="0">
                  <a:solidFill>
                    <a:schemeClr val="bg1"/>
                  </a:solidFill>
                </a:rPr>
                <a:t>Students may write as learners, professionals, applicants, etc., and that role shapes their choices.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5B054D4A-723E-4825-6248-A2A270795AE4}"/>
                </a:ext>
              </a:extLst>
            </p:cNvPr>
            <p:cNvSpPr txBox="1"/>
            <p:nvPr/>
          </p:nvSpPr>
          <p:spPr>
            <a:xfrm>
              <a:off x="5134406" y="2500588"/>
              <a:ext cx="1640589" cy="1480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58750" lvl="0" algn="ctr">
                <a:lnSpc>
                  <a:spcPct val="115000"/>
                </a:lnSpc>
                <a:spcAft>
                  <a:spcPts val="600"/>
                </a:spcAft>
                <a:buSzPts val="1100"/>
              </a:pPr>
              <a:r>
                <a:rPr lang="en-US" sz="1200" b="1" u="sng" dirty="0">
                  <a:solidFill>
                    <a:schemeClr val="bg1"/>
                  </a:solidFill>
                </a:rPr>
                <a:t>Evidence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u="sng" dirty="0">
                  <a:solidFill>
                    <a:schemeClr val="bg1"/>
                  </a:solidFill>
                </a:rPr>
                <a:t>&amp;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u="sng" dirty="0">
                  <a:solidFill>
                    <a:schemeClr val="bg1"/>
                  </a:solidFill>
                </a:rPr>
                <a:t>Credibility</a:t>
              </a:r>
              <a:r>
                <a:rPr lang="en-US" sz="1200" b="1" dirty="0">
                  <a:solidFill>
                    <a:schemeClr val="bg1"/>
                  </a:solidFill>
                </a:rPr>
                <a:t>:</a:t>
              </a:r>
              <a:r>
                <a:rPr lang="en-US" sz="1200" dirty="0">
                  <a:solidFill>
                    <a:schemeClr val="bg1"/>
                  </a:solidFill>
                </a:rPr>
                <a:t> </a:t>
              </a:r>
            </a:p>
            <a:p>
              <a:pPr marL="158750" lvl="0" algn="ctr">
                <a:lnSpc>
                  <a:spcPct val="115000"/>
                </a:lnSpc>
                <a:buSzPts val="1100"/>
              </a:pPr>
              <a:r>
                <a:rPr lang="en-US" sz="1200" dirty="0">
                  <a:solidFill>
                    <a:schemeClr val="bg1"/>
                  </a:solidFill>
                </a:rPr>
                <a:t>Strong writing uses appropriate evidence and explains why it matters.</a:t>
              </a:r>
            </a:p>
          </p:txBody>
        </p:sp>
      </p:grpSp>
      <p:sp>
        <p:nvSpPr>
          <p:cNvPr id="2" name="Speech Bubble: Rectangle 2">
            <a:extLst>
              <a:ext uri="{FF2B5EF4-FFF2-40B4-BE49-F238E27FC236}">
                <a16:creationId xmlns:a16="http://schemas.microsoft.com/office/drawing/2014/main" id="{4B3ACBFB-B5D0-C215-101B-A1959476733C}"/>
              </a:ext>
            </a:extLst>
          </p:cNvPr>
          <p:cNvSpPr/>
          <p:nvPr/>
        </p:nvSpPr>
        <p:spPr>
          <a:xfrm>
            <a:off x="41550" y="1014655"/>
            <a:ext cx="8950214" cy="1359351"/>
          </a:xfrm>
          <a:prstGeom prst="downArrowCallout">
            <a:avLst>
              <a:gd name="adj1" fmla="val 16653"/>
              <a:gd name="adj2" fmla="val 18549"/>
              <a:gd name="adj3" fmla="val 25000"/>
              <a:gd name="adj4" fmla="val 70192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FirstLastPara="0" vert="horz" wrap="square" lIns="125285" tIns="125285" rIns="125285" bIns="125285" numCol="1" spcCol="1270" anchor="t" anchorCtr="0">
            <a:noAutofit/>
          </a:bodyPr>
          <a:lstStyle/>
          <a:p>
            <a:pPr marL="0" lvl="0" indent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b="1" kern="1200" dirty="0"/>
              <a:t>Why use it</a:t>
            </a:r>
            <a:br>
              <a:rPr lang="en-US" sz="2200" b="1" kern="1200" dirty="0"/>
            </a:br>
            <a:r>
              <a:rPr lang="en-US" sz="1600" dirty="0">
                <a:solidFill>
                  <a:schemeClr val="bg1"/>
                </a:solidFill>
              </a:rPr>
              <a:t>Encourages better initial questions: from “What do I have to write? How do I get this done?” to “What kind of writing is this? Who is it for? What does it need to accomplish?”</a:t>
            </a:r>
          </a:p>
          <a:p>
            <a:pPr marL="0" lvl="0" indent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2200" kern="12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636814D-A6AE-54C7-2EF3-4B81996F4C68}"/>
              </a:ext>
            </a:extLst>
          </p:cNvPr>
          <p:cNvSpPr txBox="1"/>
          <p:nvPr/>
        </p:nvSpPr>
        <p:spPr>
          <a:xfrm>
            <a:off x="3844226" y="2279826"/>
            <a:ext cx="1455548" cy="318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1400" b="1" dirty="0">
                <a:solidFill>
                  <a:schemeClr val="tx2"/>
                </a:solidFill>
              </a:rPr>
              <a:t>Key Concepts</a:t>
            </a:r>
          </a:p>
        </p:txBody>
      </p:sp>
    </p:spTree>
    <p:extLst>
      <p:ext uri="{BB962C8B-B14F-4D97-AF65-F5344CB8AC3E}">
        <p14:creationId xmlns:p14="http://schemas.microsoft.com/office/powerpoint/2010/main" val="27623256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6"/>
          <p:cNvSpPr txBox="1">
            <a:spLocks noGrp="1"/>
          </p:cNvSpPr>
          <p:nvPr>
            <p:ph type="title"/>
          </p:nvPr>
        </p:nvSpPr>
        <p:spPr>
          <a:xfrm>
            <a:off x="-174810" y="215320"/>
            <a:ext cx="9141600" cy="1028700"/>
          </a:xfrm>
        </p:spPr>
        <p:txBody>
          <a:bodyPr spcFirstLastPara="1" wrap="square" lIns="1028700" tIns="68575" rIns="617225" bIns="137150" anchor="ctr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Handout #2: While You Write</a:t>
            </a:r>
            <a:endParaRPr lang="en-US" dirty="0"/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4D1C6266-5AC5-07F1-7871-77550735D791}"/>
              </a:ext>
            </a:extLst>
          </p:cNvPr>
          <p:cNvSpPr/>
          <p:nvPr/>
        </p:nvSpPr>
        <p:spPr>
          <a:xfrm>
            <a:off x="148855" y="1339702"/>
            <a:ext cx="8817935" cy="1729563"/>
          </a:xfrm>
          <a:custGeom>
            <a:avLst/>
            <a:gdLst>
              <a:gd name="csX0" fmla="*/ 0 w 9141600"/>
              <a:gd name="csY0" fmla="*/ 175504 h 1053000"/>
              <a:gd name="csX1" fmla="*/ 175504 w 9141600"/>
              <a:gd name="csY1" fmla="*/ 0 h 1053000"/>
              <a:gd name="csX2" fmla="*/ 8966096 w 9141600"/>
              <a:gd name="csY2" fmla="*/ 0 h 1053000"/>
              <a:gd name="csX3" fmla="*/ 9141600 w 9141600"/>
              <a:gd name="csY3" fmla="*/ 175504 h 1053000"/>
              <a:gd name="csX4" fmla="*/ 9141600 w 9141600"/>
              <a:gd name="csY4" fmla="*/ 877496 h 1053000"/>
              <a:gd name="csX5" fmla="*/ 8966096 w 9141600"/>
              <a:gd name="csY5" fmla="*/ 1053000 h 1053000"/>
              <a:gd name="csX6" fmla="*/ 175504 w 9141600"/>
              <a:gd name="csY6" fmla="*/ 1053000 h 1053000"/>
              <a:gd name="csX7" fmla="*/ 0 w 9141600"/>
              <a:gd name="csY7" fmla="*/ 877496 h 1053000"/>
              <a:gd name="csX8" fmla="*/ 0 w 9141600"/>
              <a:gd name="csY8" fmla="*/ 175504 h 10530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9141600" h="1053000">
                <a:moveTo>
                  <a:pt x="0" y="175504"/>
                </a:moveTo>
                <a:cubicBezTo>
                  <a:pt x="0" y="78576"/>
                  <a:pt x="78576" y="0"/>
                  <a:pt x="175504" y="0"/>
                </a:cubicBezTo>
                <a:lnTo>
                  <a:pt x="8966096" y="0"/>
                </a:lnTo>
                <a:cubicBezTo>
                  <a:pt x="9063024" y="0"/>
                  <a:pt x="9141600" y="78576"/>
                  <a:pt x="9141600" y="175504"/>
                </a:cubicBezTo>
                <a:lnTo>
                  <a:pt x="9141600" y="877496"/>
                </a:lnTo>
                <a:cubicBezTo>
                  <a:pt x="9141600" y="974424"/>
                  <a:pt x="9063024" y="1053000"/>
                  <a:pt x="8966096" y="1053000"/>
                </a:cubicBezTo>
                <a:lnTo>
                  <a:pt x="175504" y="1053000"/>
                </a:lnTo>
                <a:cubicBezTo>
                  <a:pt x="78576" y="1053000"/>
                  <a:pt x="0" y="974424"/>
                  <a:pt x="0" y="877496"/>
                </a:cubicBezTo>
                <a:lnTo>
                  <a:pt x="0" y="175504"/>
                </a:lnTo>
                <a:close/>
              </a:path>
            </a:pathLst>
          </a:cu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spcFirstLastPara="0" vert="horz" wrap="square" lIns="127603" tIns="127603" rIns="127603" bIns="127603" numCol="1" spcCol="1270" anchor="ctr" anchorCtr="0">
            <a:noAutofit/>
          </a:bodyPr>
          <a:lstStyle/>
          <a:p>
            <a:pPr marL="0" lvl="0" indent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000" b="1" i="0" kern="1200" dirty="0"/>
              <a:t>What it is and how to use it: </a:t>
            </a:r>
          </a:p>
          <a:p>
            <a:pPr marL="0" lvl="0" indent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br>
              <a:rPr lang="en-US" sz="2000" b="1" i="0" kern="1200" dirty="0"/>
            </a:br>
            <a:r>
              <a:rPr lang="en-US" sz="2000" b="0" i="0" kern="1200" dirty="0"/>
              <a:t>Three short options for pausing during drafting or revision to ask whether the draft is doing its job.</a:t>
            </a:r>
            <a:endParaRPr lang="en-US" sz="2000" kern="1200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9B9A3895-CBC4-8A23-5884-E4ADCB3D0EE0}"/>
              </a:ext>
            </a:extLst>
          </p:cNvPr>
          <p:cNvSpPr/>
          <p:nvPr/>
        </p:nvSpPr>
        <p:spPr>
          <a:xfrm>
            <a:off x="148855" y="3260630"/>
            <a:ext cx="8817935" cy="467853"/>
          </a:xfrm>
          <a:custGeom>
            <a:avLst/>
            <a:gdLst>
              <a:gd name="csX0" fmla="*/ 0 w 9141600"/>
              <a:gd name="csY0" fmla="*/ 175504 h 1053000"/>
              <a:gd name="csX1" fmla="*/ 175504 w 9141600"/>
              <a:gd name="csY1" fmla="*/ 0 h 1053000"/>
              <a:gd name="csX2" fmla="*/ 8966096 w 9141600"/>
              <a:gd name="csY2" fmla="*/ 0 h 1053000"/>
              <a:gd name="csX3" fmla="*/ 9141600 w 9141600"/>
              <a:gd name="csY3" fmla="*/ 175504 h 1053000"/>
              <a:gd name="csX4" fmla="*/ 9141600 w 9141600"/>
              <a:gd name="csY4" fmla="*/ 877496 h 1053000"/>
              <a:gd name="csX5" fmla="*/ 8966096 w 9141600"/>
              <a:gd name="csY5" fmla="*/ 1053000 h 1053000"/>
              <a:gd name="csX6" fmla="*/ 175504 w 9141600"/>
              <a:gd name="csY6" fmla="*/ 1053000 h 1053000"/>
              <a:gd name="csX7" fmla="*/ 0 w 9141600"/>
              <a:gd name="csY7" fmla="*/ 877496 h 1053000"/>
              <a:gd name="csX8" fmla="*/ 0 w 9141600"/>
              <a:gd name="csY8" fmla="*/ 175504 h 10530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9141600" h="1053000">
                <a:moveTo>
                  <a:pt x="0" y="175504"/>
                </a:moveTo>
                <a:cubicBezTo>
                  <a:pt x="0" y="78576"/>
                  <a:pt x="78576" y="0"/>
                  <a:pt x="175504" y="0"/>
                </a:cubicBezTo>
                <a:lnTo>
                  <a:pt x="8966096" y="0"/>
                </a:lnTo>
                <a:cubicBezTo>
                  <a:pt x="9063024" y="0"/>
                  <a:pt x="9141600" y="78576"/>
                  <a:pt x="9141600" y="175504"/>
                </a:cubicBezTo>
                <a:lnTo>
                  <a:pt x="9141600" y="877496"/>
                </a:lnTo>
                <a:cubicBezTo>
                  <a:pt x="9141600" y="974424"/>
                  <a:pt x="9063024" y="1053000"/>
                  <a:pt x="8966096" y="1053000"/>
                </a:cubicBezTo>
                <a:lnTo>
                  <a:pt x="175504" y="1053000"/>
                </a:lnTo>
                <a:cubicBezTo>
                  <a:pt x="78576" y="1053000"/>
                  <a:pt x="0" y="974424"/>
                  <a:pt x="0" y="877496"/>
                </a:cubicBezTo>
                <a:lnTo>
                  <a:pt x="0" y="175504"/>
                </a:lnTo>
                <a:close/>
              </a:path>
            </a:pathLst>
          </a:custGeom>
          <a:solidFill>
            <a:schemeClr val="accent1"/>
          </a:solidFill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1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7603" tIns="127603" rIns="127603" bIns="127603" numCol="1" spcCol="1270" anchor="ctr" anchorCtr="0">
            <a:noAutofit/>
          </a:bodyPr>
          <a:lstStyle/>
          <a:p>
            <a:pPr marL="0" lvl="0" indent="0" algn="l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000" b="0" i="0" kern="1200"/>
              <a:t>Options:</a:t>
            </a:r>
            <a:endParaRPr lang="en-US" sz="2000" kern="1200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BEE789B2-41D2-78D6-418A-6971C3892CB0}"/>
              </a:ext>
            </a:extLst>
          </p:cNvPr>
          <p:cNvSpPr/>
          <p:nvPr/>
        </p:nvSpPr>
        <p:spPr>
          <a:xfrm>
            <a:off x="0" y="3820311"/>
            <a:ext cx="8626549" cy="1169903"/>
          </a:xfrm>
          <a:custGeom>
            <a:avLst/>
            <a:gdLst>
              <a:gd name="csX0" fmla="*/ 0 w 9141600"/>
              <a:gd name="csY0" fmla="*/ 0 h 993600"/>
              <a:gd name="csX1" fmla="*/ 9141600 w 9141600"/>
              <a:gd name="csY1" fmla="*/ 0 h 993600"/>
              <a:gd name="csX2" fmla="*/ 9141600 w 9141600"/>
              <a:gd name="csY2" fmla="*/ 993600 h 993600"/>
              <a:gd name="csX3" fmla="*/ 0 w 9141600"/>
              <a:gd name="csY3" fmla="*/ 993600 h 993600"/>
              <a:gd name="csX4" fmla="*/ 0 w 9141600"/>
              <a:gd name="csY4" fmla="*/ 0 h 9936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9141600" h="993600">
                <a:moveTo>
                  <a:pt x="0" y="0"/>
                </a:moveTo>
                <a:lnTo>
                  <a:pt x="9141600" y="0"/>
                </a:lnTo>
                <a:lnTo>
                  <a:pt x="9141600" y="993600"/>
                </a:lnTo>
                <a:lnTo>
                  <a:pt x="0" y="99360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90246" tIns="25400" rIns="142240" bIns="25400" numCol="1" spcCol="1270" anchor="t" anchorCtr="0">
            <a:noAutofit/>
          </a:bodyPr>
          <a:lstStyle/>
          <a:p>
            <a:pPr lvl="1" algn="l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</a:pPr>
            <a:r>
              <a:rPr lang="en-US" sz="1600" b="0" i="0" kern="1200" dirty="0"/>
              <a:t>1. Quick Self-Check: five-minute drafting pause</a:t>
            </a:r>
            <a:endParaRPr lang="en-US" sz="1600" kern="1200" dirty="0"/>
          </a:p>
          <a:p>
            <a:pPr lvl="1" algn="l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</a:pPr>
            <a:r>
              <a:rPr lang="en-US" sz="1600" b="0" i="0" kern="1200" dirty="0"/>
              <a:t>2. Peer Reader Test: collaborative review</a:t>
            </a:r>
            <a:endParaRPr lang="en-US" sz="1600" kern="1200" dirty="0"/>
          </a:p>
          <a:p>
            <a:pPr lvl="1" algn="l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</a:pPr>
            <a:r>
              <a:rPr lang="en-US" sz="1600" b="0" i="0" kern="1200" dirty="0"/>
              <a:t>3. Evidence and Specificity Check: for when students fall back on broad claims like “I learned a lot,” “I worked hard,” or “this was important” </a:t>
            </a:r>
            <a:endParaRPr lang="en-US" sz="1600" kern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7"/>
          <p:cNvSpPr txBox="1">
            <a:spLocks noGrp="1"/>
          </p:cNvSpPr>
          <p:nvPr>
            <p:ph type="title"/>
          </p:nvPr>
        </p:nvSpPr>
        <p:spPr>
          <a:xfrm>
            <a:off x="-193964" y="233309"/>
            <a:ext cx="9141600" cy="1028700"/>
          </a:xfrm>
        </p:spPr>
        <p:txBody>
          <a:bodyPr spcFirstLastPara="1" wrap="square" lIns="1028700" tIns="68575" rIns="617225" bIns="137150" anchor="ctr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Handout #2: While You Write</a:t>
            </a:r>
            <a:endParaRPr lang="en-US" dirty="0"/>
          </a:p>
        </p:txBody>
      </p:sp>
      <p:sp>
        <p:nvSpPr>
          <p:cNvPr id="3" name="Speech Bubble: Rectangle 2">
            <a:extLst>
              <a:ext uri="{FF2B5EF4-FFF2-40B4-BE49-F238E27FC236}">
                <a16:creationId xmlns:a16="http://schemas.microsoft.com/office/drawing/2014/main" id="{7E8A82AF-D5C9-296E-EE55-1A3A4620D918}"/>
              </a:ext>
            </a:extLst>
          </p:cNvPr>
          <p:cNvSpPr/>
          <p:nvPr/>
        </p:nvSpPr>
        <p:spPr>
          <a:xfrm>
            <a:off x="96893" y="1188630"/>
            <a:ext cx="8950214" cy="837055"/>
          </a:xfrm>
          <a:prstGeom prst="downArrow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FirstLastPara="0" vert="horz" wrap="square" lIns="125285" tIns="125285" rIns="125285" bIns="125285" numCol="1" spcCol="1270" anchor="t" anchorCtr="0">
            <a:noAutofit/>
          </a:bodyPr>
          <a:lstStyle/>
          <a:p>
            <a:pPr marL="0" lvl="0" indent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b="1" kern="1200" dirty="0"/>
              <a:t>Why use it</a:t>
            </a:r>
            <a:br>
              <a:rPr lang="en-US" sz="2200" b="1" kern="1200" dirty="0"/>
            </a:br>
            <a:endParaRPr lang="en-US" sz="2200" kern="1200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9DBEBE58-1FA7-EE51-42D3-8B4B560831A3}"/>
              </a:ext>
            </a:extLst>
          </p:cNvPr>
          <p:cNvSpPr/>
          <p:nvPr/>
        </p:nvSpPr>
        <p:spPr>
          <a:xfrm>
            <a:off x="0" y="2571750"/>
            <a:ext cx="9141600" cy="2277000"/>
          </a:xfrm>
          <a:custGeom>
            <a:avLst/>
            <a:gdLst>
              <a:gd name="csX0" fmla="*/ 0 w 9141600"/>
              <a:gd name="csY0" fmla="*/ 0 h 2277000"/>
              <a:gd name="csX1" fmla="*/ 9141600 w 9141600"/>
              <a:gd name="csY1" fmla="*/ 0 h 2277000"/>
              <a:gd name="csX2" fmla="*/ 9141600 w 9141600"/>
              <a:gd name="csY2" fmla="*/ 2277000 h 2277000"/>
              <a:gd name="csX3" fmla="*/ 0 w 9141600"/>
              <a:gd name="csY3" fmla="*/ 2277000 h 2277000"/>
              <a:gd name="csX4" fmla="*/ 0 w 9141600"/>
              <a:gd name="csY4" fmla="*/ 0 h 22770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9141600" h="2277000">
                <a:moveTo>
                  <a:pt x="0" y="0"/>
                </a:moveTo>
                <a:lnTo>
                  <a:pt x="9141600" y="0"/>
                </a:lnTo>
                <a:lnTo>
                  <a:pt x="9141600" y="2277000"/>
                </a:lnTo>
                <a:lnTo>
                  <a:pt x="0" y="227700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90246" tIns="27940" rIns="156464" bIns="27940" numCol="1" spcCol="1270" anchor="t" anchorCtr="0">
            <a:noAutofit/>
          </a:bodyPr>
          <a:lstStyle/>
          <a:p>
            <a:pPr marL="171450" lvl="1" indent="-171450" algn="l" defTabSz="75565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"/>
            </a:pPr>
            <a:endParaRPr lang="en-US" sz="1700" kern="1200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459A645B-BC56-E882-1329-F48FD924320E}"/>
              </a:ext>
            </a:extLst>
          </p:cNvPr>
          <p:cNvGrpSpPr/>
          <p:nvPr/>
        </p:nvGrpSpPr>
        <p:grpSpPr>
          <a:xfrm>
            <a:off x="178799" y="2049391"/>
            <a:ext cx="1677744" cy="2502635"/>
            <a:chOff x="340242" y="1637414"/>
            <a:chExt cx="1318437" cy="1531088"/>
          </a:xfrm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E4F57E75-CDCE-A0EF-020A-FDA76824A34E}"/>
                </a:ext>
              </a:extLst>
            </p:cNvPr>
            <p:cNvSpPr/>
            <p:nvPr/>
          </p:nvSpPr>
          <p:spPr>
            <a:xfrm>
              <a:off x="340242" y="1637414"/>
              <a:ext cx="1318437" cy="1531088"/>
            </a:xfrm>
            <a:prstGeom prst="round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E29100B2-D221-57E3-1164-447E308BFB52}"/>
                </a:ext>
              </a:extLst>
            </p:cNvPr>
            <p:cNvSpPr txBox="1"/>
            <p:nvPr/>
          </p:nvSpPr>
          <p:spPr>
            <a:xfrm>
              <a:off x="340242" y="2138907"/>
              <a:ext cx="1318437" cy="29374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1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</a:pPr>
              <a:r>
                <a:rPr lang="en-US" kern="1200" dirty="0">
                  <a:solidFill>
                    <a:schemeClr val="bg1"/>
                  </a:solidFill>
                </a:rPr>
                <a:t>R</a:t>
              </a:r>
              <a:r>
                <a:rPr lang="en-US" sz="1400" kern="1200" dirty="0">
                  <a:solidFill>
                    <a:schemeClr val="bg1"/>
                  </a:solidFill>
                </a:rPr>
                <a:t>evision is not just proofreading.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D0F99DF-FEB1-597B-B32E-CFF9953C3AD4}"/>
              </a:ext>
            </a:extLst>
          </p:cNvPr>
          <p:cNvGrpSpPr/>
          <p:nvPr/>
        </p:nvGrpSpPr>
        <p:grpSpPr>
          <a:xfrm>
            <a:off x="1932623" y="2049391"/>
            <a:ext cx="1684404" cy="2502635"/>
            <a:chOff x="335007" y="1637414"/>
            <a:chExt cx="1323672" cy="1531088"/>
          </a:xfrm>
        </p:grpSpPr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53D7129C-F781-00AF-4FE9-43280C6C179D}"/>
                </a:ext>
              </a:extLst>
            </p:cNvPr>
            <p:cNvSpPr/>
            <p:nvPr/>
          </p:nvSpPr>
          <p:spPr>
            <a:xfrm>
              <a:off x="340242" y="1637414"/>
              <a:ext cx="1318437" cy="1531088"/>
            </a:xfrm>
            <a:prstGeom prst="round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76C904A6-35CD-0858-57F0-D5D3903B1DF3}"/>
                </a:ext>
              </a:extLst>
            </p:cNvPr>
            <p:cNvSpPr txBox="1"/>
            <p:nvPr/>
          </p:nvSpPr>
          <p:spPr>
            <a:xfrm>
              <a:off x="335007" y="2122231"/>
              <a:ext cx="1318437" cy="29374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1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</a:pPr>
              <a:r>
                <a:rPr lang="en-US" kern="1200" dirty="0">
                  <a:solidFill>
                    <a:schemeClr val="bg1"/>
                  </a:solidFill>
                </a:rPr>
                <a:t>Drafts are not set in stone.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DA8AE62-FE3C-7279-38FE-D6B52E7E64A3}"/>
              </a:ext>
            </a:extLst>
          </p:cNvPr>
          <p:cNvGrpSpPr/>
          <p:nvPr/>
        </p:nvGrpSpPr>
        <p:grpSpPr>
          <a:xfrm>
            <a:off x="3699766" y="2057331"/>
            <a:ext cx="1677744" cy="2502635"/>
            <a:chOff x="340241" y="1637414"/>
            <a:chExt cx="1318438" cy="1531088"/>
          </a:xfrm>
        </p:grpSpPr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EBDF6559-67AD-FD47-0BCB-6082D5E7D3C2}"/>
                </a:ext>
              </a:extLst>
            </p:cNvPr>
            <p:cNvSpPr/>
            <p:nvPr/>
          </p:nvSpPr>
          <p:spPr>
            <a:xfrm>
              <a:off x="340242" y="1637414"/>
              <a:ext cx="1318437" cy="1531088"/>
            </a:xfrm>
            <a:prstGeom prst="round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EB8687C9-B9B9-9E27-BAD5-C1022C42AFDC}"/>
                </a:ext>
              </a:extLst>
            </p:cNvPr>
            <p:cNvSpPr txBox="1"/>
            <p:nvPr/>
          </p:nvSpPr>
          <p:spPr>
            <a:xfrm>
              <a:off x="340241" y="1998748"/>
              <a:ext cx="1318437" cy="53099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1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</a:pPr>
              <a:r>
                <a:rPr lang="en-US" kern="1200" dirty="0">
                  <a:solidFill>
                    <a:schemeClr val="bg1"/>
                  </a:solidFill>
                </a:rPr>
                <a:t>Their understanding of the assignment changes. 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1E94DD70-88FE-FA51-00A6-01F13C194DBD}"/>
              </a:ext>
            </a:extLst>
          </p:cNvPr>
          <p:cNvGrpSpPr/>
          <p:nvPr/>
        </p:nvGrpSpPr>
        <p:grpSpPr>
          <a:xfrm>
            <a:off x="5453588" y="2057331"/>
            <a:ext cx="1684404" cy="2502635"/>
            <a:chOff x="335006" y="1637414"/>
            <a:chExt cx="1323673" cy="1531088"/>
          </a:xfrm>
        </p:grpSpPr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id="{7B8C9ADD-65D7-8D72-58FA-807C7F4F09B3}"/>
                </a:ext>
              </a:extLst>
            </p:cNvPr>
            <p:cNvSpPr/>
            <p:nvPr/>
          </p:nvSpPr>
          <p:spPr>
            <a:xfrm>
              <a:off x="340242" y="1637414"/>
              <a:ext cx="1318437" cy="1531088"/>
            </a:xfrm>
            <a:prstGeom prst="round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40EE6407-D759-825C-6545-BF7F4F29EE2B}"/>
                </a:ext>
              </a:extLst>
            </p:cNvPr>
            <p:cNvSpPr txBox="1"/>
            <p:nvPr/>
          </p:nvSpPr>
          <p:spPr>
            <a:xfrm>
              <a:off x="335006" y="2150053"/>
              <a:ext cx="1318437" cy="293740"/>
            </a:xfrm>
            <a:prstGeom prst="rect">
              <a:avLst/>
            </a:prstGeom>
            <a:noFill/>
          </p:spPr>
          <p:txBody>
            <a:bodyPr wrap="square" anchor="ctr">
              <a:spAutoFit/>
            </a:bodyPr>
            <a:lstStyle/>
            <a:p>
              <a:pPr lvl="1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</a:pPr>
              <a:r>
                <a:rPr lang="en-US" kern="1200" dirty="0">
                  <a:solidFill>
                    <a:schemeClr val="bg1"/>
                  </a:solidFill>
                </a:rPr>
                <a:t>Proven power of peer review. 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74F82F2A-50E4-EC49-8838-A967E0B2583D}"/>
              </a:ext>
            </a:extLst>
          </p:cNvPr>
          <p:cNvGrpSpPr/>
          <p:nvPr/>
        </p:nvGrpSpPr>
        <p:grpSpPr>
          <a:xfrm>
            <a:off x="7220732" y="2083238"/>
            <a:ext cx="1677742" cy="2502635"/>
            <a:chOff x="340242" y="1637414"/>
            <a:chExt cx="1318437" cy="1531088"/>
          </a:xfrm>
        </p:grpSpPr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id="{B6001C92-7812-F329-F5BD-3ED7F93E9576}"/>
                </a:ext>
              </a:extLst>
            </p:cNvPr>
            <p:cNvSpPr/>
            <p:nvPr/>
          </p:nvSpPr>
          <p:spPr>
            <a:xfrm>
              <a:off x="340242" y="1637414"/>
              <a:ext cx="1318437" cy="1531088"/>
            </a:xfrm>
            <a:prstGeom prst="round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73D0ECBE-8760-E9CC-A7AA-C74EA672C437}"/>
                </a:ext>
              </a:extLst>
            </p:cNvPr>
            <p:cNvSpPr txBox="1"/>
            <p:nvPr/>
          </p:nvSpPr>
          <p:spPr>
            <a:xfrm>
              <a:off x="340242" y="2138322"/>
              <a:ext cx="1318437" cy="412366"/>
            </a:xfrm>
            <a:prstGeom prst="rect">
              <a:avLst/>
            </a:prstGeom>
            <a:noFill/>
          </p:spPr>
          <p:txBody>
            <a:bodyPr wrap="square" anchor="ctr">
              <a:spAutoFit/>
            </a:bodyPr>
            <a:lstStyle/>
            <a:p>
              <a:pPr lvl="1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</a:pPr>
              <a:r>
                <a:rPr lang="en-US" kern="1200" dirty="0">
                  <a:solidFill>
                    <a:schemeClr val="bg1"/>
                  </a:solidFill>
                </a:rPr>
                <a:t>Good revision moves from broad to specific. 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>
            <a:spLocks noGrp="1"/>
          </p:cNvSpPr>
          <p:nvPr>
            <p:ph type="title"/>
          </p:nvPr>
        </p:nvSpPr>
        <p:spPr>
          <a:xfrm>
            <a:off x="0" y="204355"/>
            <a:ext cx="9141600" cy="1028700"/>
          </a:xfrm>
        </p:spPr>
        <p:txBody>
          <a:bodyPr spcFirstLastPara="1" wrap="square" lIns="1028700" tIns="68575" rIns="617225" bIns="13715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Agenda </a:t>
            </a:r>
          </a:p>
        </p:txBody>
      </p:sp>
      <p:graphicFrame>
        <p:nvGraphicFramePr>
          <p:cNvPr id="55" name="Google Shape;51;p10">
            <a:extLst>
              <a:ext uri="{FF2B5EF4-FFF2-40B4-BE49-F238E27FC236}">
                <a16:creationId xmlns:a16="http://schemas.microsoft.com/office/drawing/2014/main" id="{1302F296-CCA6-CE38-FD6C-17D2069DEBD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53735323"/>
              </p:ext>
            </p:extLst>
          </p:nvPr>
        </p:nvGraphicFramePr>
        <p:xfrm>
          <a:off x="0" y="1219200"/>
          <a:ext cx="9141600" cy="3264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8"/>
          <p:cNvSpPr txBox="1">
            <a:spLocks noGrp="1"/>
          </p:cNvSpPr>
          <p:nvPr>
            <p:ph type="title"/>
          </p:nvPr>
        </p:nvSpPr>
        <p:spPr>
          <a:xfrm>
            <a:off x="0" y="0"/>
            <a:ext cx="9141600" cy="1028700"/>
          </a:xfrm>
        </p:spPr>
        <p:txBody>
          <a:bodyPr spcFirstLastPara="1" wrap="square" lIns="1028700" tIns="68575" rIns="617225" bIns="137150" anchor="ctr" anchorCtr="0">
            <a:normAutofit/>
          </a:bodyPr>
          <a:lstStyle/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700"/>
              <a:t>Handout #3: After You Write </a:t>
            </a:r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AD17B3FC-ECE7-FC5F-4A3D-10396720E02B}"/>
              </a:ext>
            </a:extLst>
          </p:cNvPr>
          <p:cNvSpPr/>
          <p:nvPr/>
        </p:nvSpPr>
        <p:spPr>
          <a:xfrm>
            <a:off x="207818" y="1425285"/>
            <a:ext cx="8645237" cy="1053000"/>
          </a:xfrm>
          <a:custGeom>
            <a:avLst/>
            <a:gdLst>
              <a:gd name="csX0" fmla="*/ 0 w 9141600"/>
              <a:gd name="csY0" fmla="*/ 175504 h 1053000"/>
              <a:gd name="csX1" fmla="*/ 175504 w 9141600"/>
              <a:gd name="csY1" fmla="*/ 0 h 1053000"/>
              <a:gd name="csX2" fmla="*/ 8966096 w 9141600"/>
              <a:gd name="csY2" fmla="*/ 0 h 1053000"/>
              <a:gd name="csX3" fmla="*/ 9141600 w 9141600"/>
              <a:gd name="csY3" fmla="*/ 175504 h 1053000"/>
              <a:gd name="csX4" fmla="*/ 9141600 w 9141600"/>
              <a:gd name="csY4" fmla="*/ 877496 h 1053000"/>
              <a:gd name="csX5" fmla="*/ 8966096 w 9141600"/>
              <a:gd name="csY5" fmla="*/ 1053000 h 1053000"/>
              <a:gd name="csX6" fmla="*/ 175504 w 9141600"/>
              <a:gd name="csY6" fmla="*/ 1053000 h 1053000"/>
              <a:gd name="csX7" fmla="*/ 0 w 9141600"/>
              <a:gd name="csY7" fmla="*/ 877496 h 1053000"/>
              <a:gd name="csX8" fmla="*/ 0 w 9141600"/>
              <a:gd name="csY8" fmla="*/ 175504 h 10530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9141600" h="1053000">
                <a:moveTo>
                  <a:pt x="0" y="175504"/>
                </a:moveTo>
                <a:cubicBezTo>
                  <a:pt x="0" y="78576"/>
                  <a:pt x="78576" y="0"/>
                  <a:pt x="175504" y="0"/>
                </a:cubicBezTo>
                <a:lnTo>
                  <a:pt x="8966096" y="0"/>
                </a:lnTo>
                <a:cubicBezTo>
                  <a:pt x="9063024" y="0"/>
                  <a:pt x="9141600" y="78576"/>
                  <a:pt x="9141600" y="175504"/>
                </a:cubicBezTo>
                <a:lnTo>
                  <a:pt x="9141600" y="877496"/>
                </a:lnTo>
                <a:cubicBezTo>
                  <a:pt x="9141600" y="974424"/>
                  <a:pt x="9063024" y="1053000"/>
                  <a:pt x="8966096" y="1053000"/>
                </a:cubicBezTo>
                <a:lnTo>
                  <a:pt x="175504" y="1053000"/>
                </a:lnTo>
                <a:cubicBezTo>
                  <a:pt x="78576" y="1053000"/>
                  <a:pt x="0" y="974424"/>
                  <a:pt x="0" y="877496"/>
                </a:cubicBezTo>
                <a:lnTo>
                  <a:pt x="0" y="175504"/>
                </a:lnTo>
                <a:close/>
              </a:path>
            </a:pathLst>
          </a:cu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spcFirstLastPara="0" vert="horz" wrap="square" lIns="127603" tIns="127603" rIns="127603" bIns="127603" numCol="1" spcCol="1270" anchor="ctr" anchorCtr="0">
            <a:noAutofit/>
          </a:bodyPr>
          <a:lstStyle/>
          <a:p>
            <a:pPr marL="0" lvl="0" indent="0" algn="l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000" b="1" kern="1200" dirty="0"/>
              <a:t>What it is</a:t>
            </a:r>
          </a:p>
          <a:p>
            <a:pPr marL="0" lvl="0" indent="0" algn="l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000" kern="1200" dirty="0"/>
              <a:t>A post-writing reflection. </a:t>
            </a:r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8C94B094-BA9A-35DB-DA88-84FD3FD9B06D}"/>
              </a:ext>
            </a:extLst>
          </p:cNvPr>
          <p:cNvSpPr/>
          <p:nvPr/>
        </p:nvSpPr>
        <p:spPr>
          <a:xfrm>
            <a:off x="207818" y="3075709"/>
            <a:ext cx="8645237" cy="644794"/>
          </a:xfrm>
          <a:custGeom>
            <a:avLst/>
            <a:gdLst>
              <a:gd name="csX0" fmla="*/ 0 w 9141600"/>
              <a:gd name="csY0" fmla="*/ 175504 h 1053000"/>
              <a:gd name="csX1" fmla="*/ 175504 w 9141600"/>
              <a:gd name="csY1" fmla="*/ 0 h 1053000"/>
              <a:gd name="csX2" fmla="*/ 8966096 w 9141600"/>
              <a:gd name="csY2" fmla="*/ 0 h 1053000"/>
              <a:gd name="csX3" fmla="*/ 9141600 w 9141600"/>
              <a:gd name="csY3" fmla="*/ 175504 h 1053000"/>
              <a:gd name="csX4" fmla="*/ 9141600 w 9141600"/>
              <a:gd name="csY4" fmla="*/ 877496 h 1053000"/>
              <a:gd name="csX5" fmla="*/ 8966096 w 9141600"/>
              <a:gd name="csY5" fmla="*/ 1053000 h 1053000"/>
              <a:gd name="csX6" fmla="*/ 175504 w 9141600"/>
              <a:gd name="csY6" fmla="*/ 1053000 h 1053000"/>
              <a:gd name="csX7" fmla="*/ 0 w 9141600"/>
              <a:gd name="csY7" fmla="*/ 877496 h 1053000"/>
              <a:gd name="csX8" fmla="*/ 0 w 9141600"/>
              <a:gd name="csY8" fmla="*/ 175504 h 10530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9141600" h="1053000">
                <a:moveTo>
                  <a:pt x="0" y="175504"/>
                </a:moveTo>
                <a:cubicBezTo>
                  <a:pt x="0" y="78576"/>
                  <a:pt x="78576" y="0"/>
                  <a:pt x="175504" y="0"/>
                </a:cubicBezTo>
                <a:lnTo>
                  <a:pt x="8966096" y="0"/>
                </a:lnTo>
                <a:cubicBezTo>
                  <a:pt x="9063024" y="0"/>
                  <a:pt x="9141600" y="78576"/>
                  <a:pt x="9141600" y="175504"/>
                </a:cubicBezTo>
                <a:lnTo>
                  <a:pt x="9141600" y="877496"/>
                </a:lnTo>
                <a:cubicBezTo>
                  <a:pt x="9141600" y="974424"/>
                  <a:pt x="9063024" y="1053000"/>
                  <a:pt x="8966096" y="1053000"/>
                </a:cubicBezTo>
                <a:lnTo>
                  <a:pt x="175504" y="1053000"/>
                </a:lnTo>
                <a:cubicBezTo>
                  <a:pt x="78576" y="1053000"/>
                  <a:pt x="0" y="974424"/>
                  <a:pt x="0" y="877496"/>
                </a:cubicBezTo>
                <a:lnTo>
                  <a:pt x="0" y="175504"/>
                </a:ln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FirstLastPara="0" vert="horz" wrap="square" lIns="127603" tIns="127603" rIns="127603" bIns="127603" numCol="1" spcCol="1270" anchor="ctr" anchorCtr="0">
            <a:noAutofit/>
          </a:bodyPr>
          <a:lstStyle/>
          <a:p>
            <a:pPr marL="0" lvl="0" indent="0" algn="l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000" kern="1200" dirty="0"/>
              <a:t>It asks students to look back at the writing situation:</a:t>
            </a: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D4BC3414-87B1-96FB-0A65-895B35F71B7E}"/>
              </a:ext>
            </a:extLst>
          </p:cNvPr>
          <p:cNvSpPr/>
          <p:nvPr/>
        </p:nvSpPr>
        <p:spPr>
          <a:xfrm>
            <a:off x="2400" y="3891397"/>
            <a:ext cx="9141600" cy="1035000"/>
          </a:xfrm>
          <a:custGeom>
            <a:avLst/>
            <a:gdLst>
              <a:gd name="csX0" fmla="*/ 0 w 9141600"/>
              <a:gd name="csY0" fmla="*/ 0 h 1035000"/>
              <a:gd name="csX1" fmla="*/ 9141600 w 9141600"/>
              <a:gd name="csY1" fmla="*/ 0 h 1035000"/>
              <a:gd name="csX2" fmla="*/ 9141600 w 9141600"/>
              <a:gd name="csY2" fmla="*/ 1035000 h 1035000"/>
              <a:gd name="csX3" fmla="*/ 0 w 9141600"/>
              <a:gd name="csY3" fmla="*/ 1035000 h 1035000"/>
              <a:gd name="csX4" fmla="*/ 0 w 9141600"/>
              <a:gd name="csY4" fmla="*/ 0 h 10350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9141600" h="1035000">
                <a:moveTo>
                  <a:pt x="0" y="0"/>
                </a:moveTo>
                <a:lnTo>
                  <a:pt x="9141600" y="0"/>
                </a:lnTo>
                <a:lnTo>
                  <a:pt x="9141600" y="1035000"/>
                </a:lnTo>
                <a:lnTo>
                  <a:pt x="0" y="103500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90246" tIns="25400" rIns="142240" bIns="25400" numCol="1" spcCol="1270" anchor="t" anchorCtr="0">
            <a:noAutofit/>
          </a:bodyPr>
          <a:lstStyle/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"/>
            </a:pPr>
            <a:r>
              <a:rPr lang="en-US" sz="1600" kern="1200" dirty="0"/>
              <a:t>What choices worked?</a:t>
            </a:r>
          </a:p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"/>
            </a:pPr>
            <a:r>
              <a:rPr lang="en-US" sz="1600" kern="1200" dirty="0"/>
              <a:t>What do I understand better now?</a:t>
            </a:r>
          </a:p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"/>
            </a:pPr>
            <a:r>
              <a:rPr lang="en-US" sz="1600" kern="1200" dirty="0"/>
              <a:t>What would I change next time?</a:t>
            </a:r>
          </a:p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"/>
            </a:pPr>
            <a:r>
              <a:rPr lang="en-US" sz="1600" kern="1200" dirty="0"/>
              <a:t>What can I transfer to a future assignment, class, SAE, FFA activity, or career situation?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9"/>
          <p:cNvSpPr txBox="1">
            <a:spLocks noGrp="1"/>
          </p:cNvSpPr>
          <p:nvPr>
            <p:ph type="title"/>
          </p:nvPr>
        </p:nvSpPr>
        <p:spPr>
          <a:xfrm>
            <a:off x="0" y="0"/>
            <a:ext cx="9141600" cy="1028700"/>
          </a:xfrm>
        </p:spPr>
        <p:txBody>
          <a:bodyPr spcFirstLastPara="1" wrap="square" lIns="1028700" tIns="68575" rIns="617225" bIns="137150" anchor="ctr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Handout #3: After You Write </a:t>
            </a:r>
            <a:endParaRPr lang="en-US"/>
          </a:p>
        </p:txBody>
      </p:sp>
      <p:graphicFrame>
        <p:nvGraphicFramePr>
          <p:cNvPr id="165" name="Google Shape;163;p29">
            <a:extLst>
              <a:ext uri="{FF2B5EF4-FFF2-40B4-BE49-F238E27FC236}">
                <a16:creationId xmlns:a16="http://schemas.microsoft.com/office/drawing/2014/main" id="{DBE408D2-7B0C-2402-4A44-FB00C2CC34B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69347296"/>
              </p:ext>
            </p:extLst>
          </p:nvPr>
        </p:nvGraphicFramePr>
        <p:xfrm>
          <a:off x="0" y="1219200"/>
          <a:ext cx="8880764" cy="3671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C09EECB-CF0A-60DE-2405-58015593FCAA}"/>
              </a:ext>
            </a:extLst>
          </p:cNvPr>
          <p:cNvGrpSpPr/>
          <p:nvPr/>
        </p:nvGrpSpPr>
        <p:grpSpPr>
          <a:xfrm>
            <a:off x="0" y="1377943"/>
            <a:ext cx="9144000" cy="3671456"/>
            <a:chOff x="-64819" y="1031579"/>
            <a:chExt cx="9144000" cy="3671456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EE4ADCC4-53EB-A7C8-35F3-9840E104A212}"/>
                </a:ext>
              </a:extLst>
            </p:cNvPr>
            <p:cNvGrpSpPr/>
            <p:nvPr/>
          </p:nvGrpSpPr>
          <p:grpSpPr>
            <a:xfrm>
              <a:off x="6294417" y="1031579"/>
              <a:ext cx="2784764" cy="3671456"/>
              <a:chOff x="-214744" y="0"/>
              <a:chExt cx="2784764" cy="3671456"/>
            </a:xfrm>
          </p:grpSpPr>
          <p:sp>
            <p:nvSpPr>
              <p:cNvPr id="3" name="Arrow: Chevron 2">
                <a:extLst>
                  <a:ext uri="{FF2B5EF4-FFF2-40B4-BE49-F238E27FC236}">
                    <a16:creationId xmlns:a16="http://schemas.microsoft.com/office/drawing/2014/main" id="{E8D1C744-7B97-86AE-EE7B-4D12ACF065ED}"/>
                  </a:ext>
                </a:extLst>
              </p:cNvPr>
              <p:cNvSpPr/>
              <p:nvPr/>
            </p:nvSpPr>
            <p:spPr>
              <a:xfrm rot="5400000">
                <a:off x="-658090" y="443346"/>
                <a:ext cx="3671456" cy="2784764"/>
              </a:xfrm>
              <a:prstGeom prst="chevron">
                <a:avLst/>
              </a:prstGeom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4" name="Arrow: Chevron 4">
                <a:extLst>
                  <a:ext uri="{FF2B5EF4-FFF2-40B4-BE49-F238E27FC236}">
                    <a16:creationId xmlns:a16="http://schemas.microsoft.com/office/drawing/2014/main" id="{F5538004-C7AF-D575-994B-1EBB5623C8A6}"/>
                  </a:ext>
                </a:extLst>
              </p:cNvPr>
              <p:cNvSpPr txBox="1"/>
              <p:nvPr/>
            </p:nvSpPr>
            <p:spPr>
              <a:xfrm>
                <a:off x="-48490" y="1609444"/>
                <a:ext cx="2570019" cy="1101437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4765" tIns="24765" rIns="24765" bIns="24765" numCol="1" spcCol="1270" anchor="ctr" anchorCtr="0">
                <a:noAutofit/>
              </a:bodyPr>
              <a:lstStyle/>
              <a:p>
                <a:pPr marL="0" lvl="0" indent="0" algn="ctr" defTabSz="17335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n-US" sz="3900" b="1" kern="1200" dirty="0"/>
                  <a:t>Why use </a:t>
                </a:r>
              </a:p>
              <a:p>
                <a:pPr marL="0" lvl="0" indent="0" algn="ctr" defTabSz="17335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n-US" sz="3900" b="1" kern="1200" dirty="0"/>
                  <a:t>it</a:t>
                </a:r>
                <a:endParaRPr lang="en-US" sz="3900" kern="1200" dirty="0"/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5BE140FF-557D-AB96-C218-1BACDC87F6B0}"/>
                </a:ext>
              </a:extLst>
            </p:cNvPr>
            <p:cNvGrpSpPr/>
            <p:nvPr/>
          </p:nvGrpSpPr>
          <p:grpSpPr>
            <a:xfrm>
              <a:off x="-64819" y="1031579"/>
              <a:ext cx="6359236" cy="2294656"/>
              <a:chOff x="2306784" y="-24707"/>
              <a:chExt cx="6359236" cy="2294656"/>
            </a:xfrm>
          </p:grpSpPr>
          <p:sp>
            <p:nvSpPr>
              <p:cNvPr id="9" name="Rectangle: Top Corners Rounded 8">
                <a:extLst>
                  <a:ext uri="{FF2B5EF4-FFF2-40B4-BE49-F238E27FC236}">
                    <a16:creationId xmlns:a16="http://schemas.microsoft.com/office/drawing/2014/main" id="{5CE4E52E-C32E-BDC5-03D1-940E03373070}"/>
                  </a:ext>
                </a:extLst>
              </p:cNvPr>
              <p:cNvSpPr/>
              <p:nvPr/>
            </p:nvSpPr>
            <p:spPr>
              <a:xfrm rot="5400000" flipH="1" flipV="1">
                <a:off x="4363320" y="-2032751"/>
                <a:ext cx="2294655" cy="6310744"/>
              </a:xfrm>
              <a:prstGeom prst="round2SameRect">
                <a:avLst/>
              </a:prstGeom>
              <a:ln>
                <a:solidFill>
                  <a:schemeClr val="tx2"/>
                </a:solidFill>
              </a:ln>
            </p:spPr>
            <p:style>
              <a:lnRef idx="2">
                <a:scrgbClr r="0" g="0" b="0"/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10" name="Rectangle: Top Corners Rounded 4">
                <a:extLst>
                  <a:ext uri="{FF2B5EF4-FFF2-40B4-BE49-F238E27FC236}">
                    <a16:creationId xmlns:a16="http://schemas.microsoft.com/office/drawing/2014/main" id="{D06B5E67-C912-12C8-D455-7EF2ADBBFD9C}"/>
                  </a:ext>
                </a:extLst>
              </p:cNvPr>
              <p:cNvSpPr txBox="1"/>
              <p:nvPr/>
            </p:nvSpPr>
            <p:spPr>
              <a:xfrm>
                <a:off x="2306784" y="116497"/>
                <a:ext cx="6194247" cy="2153452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85344" tIns="7620" rIns="7620" bIns="7620" numCol="1" spcCol="1270" anchor="ctr" anchorCtr="0">
                <a:noAutofit/>
              </a:bodyPr>
              <a:lstStyle/>
              <a:p>
                <a:pPr marL="457200" lvl="0" indent="-298450">
                  <a:lnSpc>
                    <a:spcPct val="115000"/>
                  </a:lnSpc>
                  <a:spcBef>
                    <a:spcPts val="1200"/>
                  </a:spcBef>
                  <a:buSzPts val="1100"/>
                  <a:buChar char="●"/>
                </a:pPr>
                <a:r>
                  <a:rPr lang="en-US" sz="1100" dirty="0">
                    <a:solidFill>
                      <a:srgbClr val="000000"/>
                    </a:solidFill>
                  </a:rPr>
                  <a:t>Closes the cognitive loop.</a:t>
                </a:r>
              </a:p>
              <a:p>
                <a:pPr marL="457200" lvl="0" indent="-298450">
                  <a:lnSpc>
                    <a:spcPct val="115000"/>
                  </a:lnSpc>
                  <a:buSzPts val="1100"/>
                  <a:buChar char="●"/>
                </a:pPr>
                <a:r>
                  <a:rPr lang="en-US" sz="1100" dirty="0">
                    <a:solidFill>
                      <a:srgbClr val="000000"/>
                    </a:solidFill>
                  </a:rPr>
                  <a:t>Gives students a chance to step back and analyze their choices outside of the pressures of getting the assignment done. </a:t>
                </a:r>
              </a:p>
              <a:p>
                <a:pPr marL="457200" lvl="0" indent="-298450">
                  <a:lnSpc>
                    <a:spcPct val="115000"/>
                  </a:lnSpc>
                  <a:buSzPts val="1100"/>
                  <a:buChar char="●"/>
                </a:pPr>
                <a:r>
                  <a:rPr lang="en-US" sz="1100" dirty="0">
                    <a:solidFill>
                      <a:srgbClr val="000000"/>
                    </a:solidFill>
                  </a:rPr>
                  <a:t>Works best with repetition: do a quick version after multiple assignments and have them think about what changed or developed across assignment.</a:t>
                </a:r>
              </a:p>
              <a:p>
                <a:pPr marL="457200" lvl="0" indent="-298450">
                  <a:lnSpc>
                    <a:spcPct val="115000"/>
                  </a:lnSpc>
                  <a:buSzPts val="1100"/>
                  <a:buChar char="●"/>
                </a:pPr>
                <a:r>
                  <a:rPr lang="en-US" sz="1100" dirty="0">
                    <a:solidFill>
                      <a:srgbClr val="000000"/>
                    </a:solidFill>
                  </a:rPr>
                  <a:t>The goal is transfer: helping one writing situation teach students how to approach the next one.</a:t>
                </a:r>
              </a:p>
            </p:txBody>
          </p:sp>
        </p:grpSp>
      </p:grpSp>
      <p:sp>
        <p:nvSpPr>
          <p:cNvPr id="168" name="Google Shape;168;p30"/>
          <p:cNvSpPr txBox="1">
            <a:spLocks noGrp="1"/>
          </p:cNvSpPr>
          <p:nvPr>
            <p:ph type="title"/>
          </p:nvPr>
        </p:nvSpPr>
        <p:spPr>
          <a:xfrm>
            <a:off x="0" y="458879"/>
            <a:ext cx="8520600" cy="572700"/>
          </a:xfrm>
          <a:prstGeom prst="rect">
            <a:avLst/>
          </a:prstGeom>
        </p:spPr>
        <p:txBody>
          <a:bodyPr spcFirstLastPara="1" wrap="square" lIns="1028700" tIns="68575" rIns="617225" bIns="1371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Handout #3: After You Write </a:t>
            </a:r>
            <a:endParaRPr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31"/>
          <p:cNvSpPr txBox="1">
            <a:spLocks noGrp="1"/>
          </p:cNvSpPr>
          <p:nvPr>
            <p:ph type="title"/>
          </p:nvPr>
        </p:nvSpPr>
        <p:spPr>
          <a:xfrm>
            <a:off x="0" y="0"/>
            <a:ext cx="9141600" cy="1028700"/>
          </a:xfrm>
        </p:spPr>
        <p:txBody>
          <a:bodyPr spcFirstLastPara="1" wrap="square" lIns="1028700" tIns="68575" rIns="617225" bIns="137150" anchor="ctr" anchorCtr="0">
            <a:normAutofit/>
          </a:bodyPr>
          <a:lstStyle/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00"/>
              <a:t>Group Activity: Asking the Experts</a:t>
            </a:r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0393C915-AEA2-990B-3CBF-0A3BDED0B805}"/>
              </a:ext>
            </a:extLst>
          </p:cNvPr>
          <p:cNvSpPr/>
          <p:nvPr/>
        </p:nvSpPr>
        <p:spPr>
          <a:xfrm>
            <a:off x="235526" y="1263713"/>
            <a:ext cx="8790709" cy="862960"/>
          </a:xfrm>
          <a:custGeom>
            <a:avLst/>
            <a:gdLst>
              <a:gd name="csX0" fmla="*/ 0 w 9141600"/>
              <a:gd name="csY0" fmla="*/ 101402 h 608400"/>
              <a:gd name="csX1" fmla="*/ 101402 w 9141600"/>
              <a:gd name="csY1" fmla="*/ 0 h 608400"/>
              <a:gd name="csX2" fmla="*/ 9040198 w 9141600"/>
              <a:gd name="csY2" fmla="*/ 0 h 608400"/>
              <a:gd name="csX3" fmla="*/ 9141600 w 9141600"/>
              <a:gd name="csY3" fmla="*/ 101402 h 608400"/>
              <a:gd name="csX4" fmla="*/ 9141600 w 9141600"/>
              <a:gd name="csY4" fmla="*/ 506998 h 608400"/>
              <a:gd name="csX5" fmla="*/ 9040198 w 9141600"/>
              <a:gd name="csY5" fmla="*/ 608400 h 608400"/>
              <a:gd name="csX6" fmla="*/ 101402 w 9141600"/>
              <a:gd name="csY6" fmla="*/ 608400 h 608400"/>
              <a:gd name="csX7" fmla="*/ 0 w 9141600"/>
              <a:gd name="csY7" fmla="*/ 506998 h 608400"/>
              <a:gd name="csX8" fmla="*/ 0 w 9141600"/>
              <a:gd name="csY8" fmla="*/ 101402 h 6084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9141600" h="608400">
                <a:moveTo>
                  <a:pt x="0" y="101402"/>
                </a:moveTo>
                <a:cubicBezTo>
                  <a:pt x="0" y="45399"/>
                  <a:pt x="45399" y="0"/>
                  <a:pt x="101402" y="0"/>
                </a:cubicBezTo>
                <a:lnTo>
                  <a:pt x="9040198" y="0"/>
                </a:lnTo>
                <a:cubicBezTo>
                  <a:pt x="9096201" y="0"/>
                  <a:pt x="9141600" y="45399"/>
                  <a:pt x="9141600" y="101402"/>
                </a:cubicBezTo>
                <a:lnTo>
                  <a:pt x="9141600" y="506998"/>
                </a:lnTo>
                <a:cubicBezTo>
                  <a:pt x="9141600" y="563001"/>
                  <a:pt x="9096201" y="608400"/>
                  <a:pt x="9040198" y="608400"/>
                </a:cubicBezTo>
                <a:lnTo>
                  <a:pt x="101402" y="608400"/>
                </a:lnTo>
                <a:cubicBezTo>
                  <a:pt x="45399" y="608400"/>
                  <a:pt x="0" y="563001"/>
                  <a:pt x="0" y="506998"/>
                </a:cubicBezTo>
                <a:lnTo>
                  <a:pt x="0" y="101402"/>
                </a:lnTo>
                <a:close/>
              </a:path>
            </a:pathLst>
          </a:custGeom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1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8760" tIns="128760" rIns="128760" bIns="128760" numCol="1" spcCol="1270" anchor="ctr" anchorCtr="0">
            <a:noAutofit/>
          </a:bodyPr>
          <a:lstStyle/>
          <a:p>
            <a:pPr marL="0" lvl="0" indent="0" algn="ctr" defTabSz="1155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600" b="0" i="0" kern="1200"/>
              <a:t>I drafted these tools from a writing-studies perspective.</a:t>
            </a:r>
            <a:endParaRPr lang="en-US" sz="2600" kern="120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8B5E9D94-90D3-DBA3-63B2-46F0CC6F9C63}"/>
              </a:ext>
            </a:extLst>
          </p:cNvPr>
          <p:cNvSpPr/>
          <p:nvPr/>
        </p:nvSpPr>
        <p:spPr>
          <a:xfrm>
            <a:off x="2471835" y="2361686"/>
            <a:ext cx="4197930" cy="608400"/>
          </a:xfrm>
          <a:custGeom>
            <a:avLst/>
            <a:gdLst>
              <a:gd name="csX0" fmla="*/ 0 w 9141600"/>
              <a:gd name="csY0" fmla="*/ 101402 h 608400"/>
              <a:gd name="csX1" fmla="*/ 101402 w 9141600"/>
              <a:gd name="csY1" fmla="*/ 0 h 608400"/>
              <a:gd name="csX2" fmla="*/ 9040198 w 9141600"/>
              <a:gd name="csY2" fmla="*/ 0 h 608400"/>
              <a:gd name="csX3" fmla="*/ 9141600 w 9141600"/>
              <a:gd name="csY3" fmla="*/ 101402 h 608400"/>
              <a:gd name="csX4" fmla="*/ 9141600 w 9141600"/>
              <a:gd name="csY4" fmla="*/ 506998 h 608400"/>
              <a:gd name="csX5" fmla="*/ 9040198 w 9141600"/>
              <a:gd name="csY5" fmla="*/ 608400 h 608400"/>
              <a:gd name="csX6" fmla="*/ 101402 w 9141600"/>
              <a:gd name="csY6" fmla="*/ 608400 h 608400"/>
              <a:gd name="csX7" fmla="*/ 0 w 9141600"/>
              <a:gd name="csY7" fmla="*/ 506998 h 608400"/>
              <a:gd name="csX8" fmla="*/ 0 w 9141600"/>
              <a:gd name="csY8" fmla="*/ 101402 h 6084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9141600" h="608400">
                <a:moveTo>
                  <a:pt x="0" y="101402"/>
                </a:moveTo>
                <a:cubicBezTo>
                  <a:pt x="0" y="45399"/>
                  <a:pt x="45399" y="0"/>
                  <a:pt x="101402" y="0"/>
                </a:cubicBezTo>
                <a:lnTo>
                  <a:pt x="9040198" y="0"/>
                </a:lnTo>
                <a:cubicBezTo>
                  <a:pt x="9096201" y="0"/>
                  <a:pt x="9141600" y="45399"/>
                  <a:pt x="9141600" y="101402"/>
                </a:cubicBezTo>
                <a:lnTo>
                  <a:pt x="9141600" y="506998"/>
                </a:lnTo>
                <a:cubicBezTo>
                  <a:pt x="9141600" y="563001"/>
                  <a:pt x="9096201" y="608400"/>
                  <a:pt x="9040198" y="608400"/>
                </a:cubicBezTo>
                <a:lnTo>
                  <a:pt x="101402" y="608400"/>
                </a:lnTo>
                <a:cubicBezTo>
                  <a:pt x="45399" y="608400"/>
                  <a:pt x="0" y="563001"/>
                  <a:pt x="0" y="506998"/>
                </a:cubicBezTo>
                <a:lnTo>
                  <a:pt x="0" y="101402"/>
                </a:ln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FirstLastPara="0" vert="horz" wrap="square" lIns="128760" tIns="128760" rIns="128760" bIns="128760" numCol="1" spcCol="1270" anchor="ctr" anchorCtr="0">
            <a:noAutofit/>
          </a:bodyPr>
          <a:lstStyle/>
          <a:p>
            <a:pPr marL="0" lvl="0" indent="0" algn="l" defTabSz="1155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600" b="0" i="0" kern="1200" dirty="0"/>
              <a:t>Now I need </a:t>
            </a:r>
            <a:r>
              <a:rPr lang="en-US" sz="2600" b="0" i="1" kern="1200" dirty="0"/>
              <a:t>your</a:t>
            </a:r>
            <a:r>
              <a:rPr lang="en-US" sz="2600" b="0" i="0" kern="1200" dirty="0"/>
              <a:t> expertise: </a:t>
            </a:r>
            <a:endParaRPr lang="en-US" sz="2600" kern="1200" dirty="0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7A955039-17BD-C827-2A63-200527333732}"/>
              </a:ext>
            </a:extLst>
          </p:cNvPr>
          <p:cNvSpPr/>
          <p:nvPr/>
        </p:nvSpPr>
        <p:spPr>
          <a:xfrm>
            <a:off x="2400" y="3220841"/>
            <a:ext cx="9141600" cy="1883700"/>
          </a:xfrm>
          <a:custGeom>
            <a:avLst/>
            <a:gdLst>
              <a:gd name="csX0" fmla="*/ 0 w 9141600"/>
              <a:gd name="csY0" fmla="*/ 0 h 1883700"/>
              <a:gd name="csX1" fmla="*/ 9141600 w 9141600"/>
              <a:gd name="csY1" fmla="*/ 0 h 1883700"/>
              <a:gd name="csX2" fmla="*/ 9141600 w 9141600"/>
              <a:gd name="csY2" fmla="*/ 1883700 h 1883700"/>
              <a:gd name="csX3" fmla="*/ 0 w 9141600"/>
              <a:gd name="csY3" fmla="*/ 1883700 h 1883700"/>
              <a:gd name="csX4" fmla="*/ 0 w 9141600"/>
              <a:gd name="csY4" fmla="*/ 0 h 18837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9141600" h="1883700">
                <a:moveTo>
                  <a:pt x="0" y="0"/>
                </a:moveTo>
                <a:lnTo>
                  <a:pt x="9141600" y="0"/>
                </a:lnTo>
                <a:lnTo>
                  <a:pt x="9141600" y="1883700"/>
                </a:lnTo>
                <a:lnTo>
                  <a:pt x="0" y="188370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90246" tIns="33020" rIns="184912" bIns="33020" numCol="1" spcCol="1270" anchor="t" anchorCtr="0">
            <a:noAutofit/>
          </a:bodyPr>
          <a:lstStyle/>
          <a:p>
            <a:pPr marL="228600" lvl="1" indent="-228600" algn="l" defTabSz="8890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"/>
            </a:pPr>
            <a:r>
              <a:rPr lang="en-US" sz="1800" b="0" i="0" kern="1200" dirty="0"/>
              <a:t>Where could this actually be used?</a:t>
            </a:r>
            <a:endParaRPr lang="en-US" sz="1800" kern="1200" dirty="0"/>
          </a:p>
          <a:p>
            <a:pPr marL="228600" lvl="1" indent="-228600" algn="l" defTabSz="8890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"/>
            </a:pPr>
            <a:r>
              <a:rPr lang="en-US" sz="1800" b="0" i="0" kern="1200" dirty="0"/>
              <a:t>What feels useful or realistic?</a:t>
            </a:r>
            <a:endParaRPr lang="en-US" sz="1800" kern="1200" dirty="0"/>
          </a:p>
          <a:p>
            <a:pPr marL="228600" lvl="1" indent="-228600" algn="l" defTabSz="8890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"/>
            </a:pPr>
            <a:r>
              <a:rPr lang="en-US" sz="1800" b="0" i="0" kern="1200" dirty="0"/>
              <a:t>What feels too abstract, too long, too “English class-y,” or inaccurate?</a:t>
            </a:r>
            <a:endParaRPr lang="en-US" sz="1800" kern="1200" dirty="0"/>
          </a:p>
          <a:p>
            <a:pPr marL="228600" lvl="1" indent="-228600" algn="l" defTabSz="8890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"/>
            </a:pPr>
            <a:r>
              <a:rPr lang="en-US" sz="1800" b="0" i="0" kern="1200" dirty="0"/>
              <a:t>What would you revise, remove, or add?</a:t>
            </a:r>
            <a:endParaRPr lang="en-US" sz="1800" kern="1200" dirty="0"/>
          </a:p>
          <a:p>
            <a:pPr marL="228600" lvl="1" indent="-228600" algn="l" defTabSz="8890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"/>
            </a:pPr>
            <a:r>
              <a:rPr lang="en-US" sz="1800" b="0" i="0" kern="1200" dirty="0"/>
              <a:t>What ag specifics would make it stronger?</a:t>
            </a:r>
            <a:endParaRPr lang="en-US" sz="1800" kern="12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32"/>
          <p:cNvSpPr txBox="1">
            <a:spLocks noGrp="1"/>
          </p:cNvSpPr>
          <p:nvPr>
            <p:ph type="title"/>
          </p:nvPr>
        </p:nvSpPr>
        <p:spPr>
          <a:xfrm>
            <a:off x="0" y="0"/>
            <a:ext cx="9141600" cy="1028700"/>
          </a:xfrm>
        </p:spPr>
        <p:txBody>
          <a:bodyPr spcFirstLastPara="1" wrap="square" lIns="1028700" tIns="68575" rIns="617225" bIns="137150" anchor="ctr" anchorCtr="0">
            <a:normAutofit/>
          </a:bodyPr>
          <a:lstStyle/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/>
              <a:t>Group Activity: Asking the Experts</a:t>
            </a:r>
          </a:p>
        </p:txBody>
      </p:sp>
      <p:graphicFrame>
        <p:nvGraphicFramePr>
          <p:cNvPr id="183" name="Google Shape;181;p32">
            <a:extLst>
              <a:ext uri="{FF2B5EF4-FFF2-40B4-BE49-F238E27FC236}">
                <a16:creationId xmlns:a16="http://schemas.microsoft.com/office/drawing/2014/main" id="{851E19D3-5FA9-4C6F-F66C-54F7535273A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29154467"/>
              </p:ext>
            </p:extLst>
          </p:nvPr>
        </p:nvGraphicFramePr>
        <p:xfrm>
          <a:off x="0" y="1219200"/>
          <a:ext cx="9141600" cy="3264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33"/>
          <p:cNvSpPr txBox="1">
            <a:spLocks noGrp="1"/>
          </p:cNvSpPr>
          <p:nvPr>
            <p:ph type="title"/>
          </p:nvPr>
        </p:nvSpPr>
        <p:spPr>
          <a:xfrm>
            <a:off x="41550" y="455266"/>
            <a:ext cx="8984700" cy="572700"/>
          </a:xfrm>
          <a:prstGeom prst="rect">
            <a:avLst/>
          </a:prstGeom>
        </p:spPr>
        <p:txBody>
          <a:bodyPr spcFirstLastPara="1" wrap="square" lIns="1028700" tIns="68575" rIns="617225" bIns="1371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Group Activity: Asking the Experts</a:t>
            </a:r>
            <a:endParaRPr dirty="0"/>
          </a:p>
        </p:txBody>
      </p:sp>
      <p:sp>
        <p:nvSpPr>
          <p:cNvPr id="187" name="Google Shape;187;p33"/>
          <p:cNvSpPr txBox="1">
            <a:spLocks noGrp="1"/>
          </p:cNvSpPr>
          <p:nvPr>
            <p:ph type="body" idx="1"/>
          </p:nvPr>
        </p:nvSpPr>
        <p:spPr>
          <a:xfrm>
            <a:off x="41550" y="962008"/>
            <a:ext cx="9060900" cy="1399893"/>
          </a:xfrm>
          <a:prstGeom prst="rect">
            <a:avLst/>
          </a:prstGeom>
        </p:spPr>
        <p:txBody>
          <a:bodyPr spcFirstLastPara="1" wrap="square" lIns="617225" tIns="342900" rIns="617225" bIns="342900" anchor="t" anchorCtr="0">
            <a:noAutofit/>
          </a:bodyPr>
          <a:lstStyle/>
          <a:p>
            <a:pPr marL="0" lvl="0" indent="0" algn="l" rtl="0">
              <a:spcBef>
                <a:spcPts val="1800"/>
              </a:spcBef>
              <a:spcAft>
                <a:spcPts val="0"/>
              </a:spcAft>
              <a:buNone/>
            </a:pPr>
            <a:r>
              <a:rPr lang="en" sz="2100" dirty="0"/>
              <a:t>By the end, be ready to report out on some (or all) of the following: </a:t>
            </a:r>
            <a:endParaRPr sz="2100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8B26072-1F50-0267-60BD-AE0FDA07FB8F}"/>
              </a:ext>
            </a:extLst>
          </p:cNvPr>
          <p:cNvGrpSpPr/>
          <p:nvPr/>
        </p:nvGrpSpPr>
        <p:grpSpPr>
          <a:xfrm>
            <a:off x="736269" y="2048684"/>
            <a:ext cx="7488268" cy="2538802"/>
            <a:chOff x="743197" y="2492029"/>
            <a:chExt cx="7488268" cy="2538802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889B3EA0-836B-DDF1-FFE5-3664A217D876}"/>
                </a:ext>
              </a:extLst>
            </p:cNvPr>
            <p:cNvGrpSpPr/>
            <p:nvPr/>
          </p:nvGrpSpPr>
          <p:grpSpPr>
            <a:xfrm>
              <a:off x="743197" y="2492029"/>
              <a:ext cx="7488268" cy="2538802"/>
              <a:chOff x="743197" y="2492029"/>
              <a:chExt cx="7488268" cy="2538802"/>
            </a:xfrm>
          </p:grpSpPr>
          <p:sp>
            <p:nvSpPr>
              <p:cNvPr id="4" name="Arrow: Pentagon 3">
                <a:extLst>
                  <a:ext uri="{FF2B5EF4-FFF2-40B4-BE49-F238E27FC236}">
                    <a16:creationId xmlns:a16="http://schemas.microsoft.com/office/drawing/2014/main" id="{8A017B49-986B-CB14-B7F2-EE4D598220FB}"/>
                  </a:ext>
                </a:extLst>
              </p:cNvPr>
              <p:cNvSpPr/>
              <p:nvPr/>
            </p:nvSpPr>
            <p:spPr>
              <a:xfrm rot="5400000">
                <a:off x="206593" y="3037192"/>
                <a:ext cx="2530243" cy="1457036"/>
              </a:xfrm>
              <a:prstGeom prst="homePlat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Arrow: Pentagon 4">
                <a:extLst>
                  <a:ext uri="{FF2B5EF4-FFF2-40B4-BE49-F238E27FC236}">
                    <a16:creationId xmlns:a16="http://schemas.microsoft.com/office/drawing/2014/main" id="{B90D404B-5E93-D670-7DAA-EBADE2A27A8A}"/>
                  </a:ext>
                </a:extLst>
              </p:cNvPr>
              <p:cNvSpPr/>
              <p:nvPr/>
            </p:nvSpPr>
            <p:spPr>
              <a:xfrm rot="5400000">
                <a:off x="1714401" y="3037192"/>
                <a:ext cx="2530243" cy="1457036"/>
              </a:xfrm>
              <a:prstGeom prst="homePlate">
                <a:avLst/>
              </a:prstGeom>
            </p:spPr>
            <p:style>
              <a:lnRef idx="2">
                <a:schemeClr val="accent6">
                  <a:shade val="15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" name="Arrow: Pentagon 5">
                <a:extLst>
                  <a:ext uri="{FF2B5EF4-FFF2-40B4-BE49-F238E27FC236}">
                    <a16:creationId xmlns:a16="http://schemas.microsoft.com/office/drawing/2014/main" id="{3356EB6F-4ECD-55D5-DEAC-10256561F0E7}"/>
                  </a:ext>
                </a:extLst>
              </p:cNvPr>
              <p:cNvSpPr/>
              <p:nvPr/>
            </p:nvSpPr>
            <p:spPr>
              <a:xfrm rot="5400000">
                <a:off x="3222209" y="3028633"/>
                <a:ext cx="2530243" cy="1457036"/>
              </a:xfrm>
              <a:prstGeom prst="homePlat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Arrow: Pentagon 6">
                <a:extLst>
                  <a:ext uri="{FF2B5EF4-FFF2-40B4-BE49-F238E27FC236}">
                    <a16:creationId xmlns:a16="http://schemas.microsoft.com/office/drawing/2014/main" id="{0C152C56-CA47-3978-3C9B-175335695711}"/>
                  </a:ext>
                </a:extLst>
              </p:cNvPr>
              <p:cNvSpPr/>
              <p:nvPr/>
            </p:nvSpPr>
            <p:spPr>
              <a:xfrm rot="5400000">
                <a:off x="4730017" y="3037192"/>
                <a:ext cx="2530243" cy="1457036"/>
              </a:xfrm>
              <a:prstGeom prst="homePlate">
                <a:avLst/>
              </a:prstGeom>
            </p:spPr>
            <p:style>
              <a:lnRef idx="2">
                <a:schemeClr val="accent6">
                  <a:shade val="15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Arrow: Pentagon 7">
                <a:extLst>
                  <a:ext uri="{FF2B5EF4-FFF2-40B4-BE49-F238E27FC236}">
                    <a16:creationId xmlns:a16="http://schemas.microsoft.com/office/drawing/2014/main" id="{93CF210E-6242-EDB0-09CF-17C93EEF37AA}"/>
                  </a:ext>
                </a:extLst>
              </p:cNvPr>
              <p:cNvSpPr/>
              <p:nvPr/>
            </p:nvSpPr>
            <p:spPr>
              <a:xfrm rot="5400000">
                <a:off x="6237825" y="3037192"/>
                <a:ext cx="2530243" cy="1457036"/>
              </a:xfrm>
              <a:prstGeom prst="homePlat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21DF719F-C450-2220-0341-11960CA7D247}"/>
                </a:ext>
              </a:extLst>
            </p:cNvPr>
            <p:cNvSpPr txBox="1"/>
            <p:nvPr/>
          </p:nvSpPr>
          <p:spPr>
            <a:xfrm>
              <a:off x="743197" y="3105150"/>
              <a:ext cx="1457036" cy="73866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95250" lvl="0" algn="ctr" rtl="0">
                <a:spcBef>
                  <a:spcPts val="1800"/>
                </a:spcBef>
                <a:spcAft>
                  <a:spcPts val="0"/>
                </a:spcAft>
                <a:buSzPct val="50000"/>
              </a:pPr>
              <a:r>
                <a:rPr lang="en-US" sz="1400" dirty="0">
                  <a:solidFill>
                    <a:schemeClr val="bg1"/>
                  </a:solidFill>
                </a:rPr>
                <a:t>One place this handout could be used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7D864A34-BCE2-DA81-B16E-2B8F485F0C2A}"/>
                </a:ext>
              </a:extLst>
            </p:cNvPr>
            <p:cNvSpPr txBox="1"/>
            <p:nvPr/>
          </p:nvSpPr>
          <p:spPr>
            <a:xfrm>
              <a:off x="2174109" y="3161428"/>
              <a:ext cx="1457037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95250" lvl="0" algn="ctr" rtl="0">
                <a:spcBef>
                  <a:spcPts val="0"/>
                </a:spcBef>
                <a:spcAft>
                  <a:spcPts val="0"/>
                </a:spcAft>
                <a:buSzPts val="2100"/>
              </a:pPr>
              <a:r>
                <a:rPr lang="en-US" sz="1400" dirty="0">
                  <a:solidFill>
                    <a:schemeClr val="bg1"/>
                  </a:solidFill>
                </a:rPr>
                <a:t>One thing to keep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5FE36786-7522-A1C2-90F1-A319167A68A0}"/>
                </a:ext>
              </a:extLst>
            </p:cNvPr>
            <p:cNvSpPr txBox="1"/>
            <p:nvPr/>
          </p:nvSpPr>
          <p:spPr>
            <a:xfrm>
              <a:off x="3694979" y="3161428"/>
              <a:ext cx="1457037" cy="73866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95250" lvl="0" algn="ctr" rtl="0">
                <a:spcBef>
                  <a:spcPts val="0"/>
                </a:spcBef>
                <a:spcAft>
                  <a:spcPts val="0"/>
                </a:spcAft>
                <a:buSzPts val="2100"/>
              </a:pPr>
              <a:r>
                <a:rPr lang="en-US" sz="1400" dirty="0">
                  <a:solidFill>
                    <a:schemeClr val="bg1"/>
                  </a:solidFill>
                </a:rPr>
                <a:t>One thing to change, cut, or </a:t>
              </a:r>
              <a:r>
                <a:rPr lang="en-US" dirty="0">
                  <a:solidFill>
                    <a:schemeClr val="bg1"/>
                  </a:solidFill>
                </a:rPr>
                <a:t>add</a:t>
              </a:r>
              <a:endParaRPr 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320CBAB3-1974-DCB7-5586-067F78AA1CC7}"/>
                </a:ext>
              </a:extLst>
            </p:cNvPr>
            <p:cNvSpPr txBox="1"/>
            <p:nvPr/>
          </p:nvSpPr>
          <p:spPr>
            <a:xfrm>
              <a:off x="5134990" y="3142539"/>
              <a:ext cx="1575605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95250" lvl="0" algn="ctr" rtl="0">
                <a:spcBef>
                  <a:spcPts val="0"/>
                </a:spcBef>
                <a:spcAft>
                  <a:spcPts val="0"/>
                </a:spcAft>
                <a:buSzPts val="2100"/>
              </a:pPr>
              <a:r>
                <a:rPr lang="en-US" sz="1400" dirty="0">
                  <a:solidFill>
                    <a:schemeClr val="bg1"/>
                  </a:solidFill>
                </a:rPr>
                <a:t>One ag specific to add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29A55352-578E-A1A6-980C-FF1F39D6E2E2}"/>
                </a:ext>
              </a:extLst>
            </p:cNvPr>
            <p:cNvSpPr txBox="1"/>
            <p:nvPr/>
          </p:nvSpPr>
          <p:spPr>
            <a:xfrm>
              <a:off x="6723657" y="2945983"/>
              <a:ext cx="1457037" cy="116955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95250" lvl="0" algn="ctr" rtl="0">
                <a:spcBef>
                  <a:spcPts val="0"/>
                </a:spcBef>
                <a:spcAft>
                  <a:spcPts val="0"/>
                </a:spcAft>
                <a:buSzPts val="2100"/>
              </a:pPr>
              <a:r>
                <a:rPr lang="en-US" sz="1400" dirty="0">
                  <a:solidFill>
                    <a:schemeClr val="bg1"/>
                  </a:solidFill>
                </a:rPr>
                <a:t>One bottleneck teachers might face when using it</a:t>
              </a:r>
            </a:p>
          </p:txBody>
        </p:sp>
      </p:grp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34"/>
          <p:cNvSpPr txBox="1">
            <a:spLocks noGrp="1"/>
          </p:cNvSpPr>
          <p:nvPr>
            <p:ph type="title"/>
          </p:nvPr>
        </p:nvSpPr>
        <p:spPr>
          <a:xfrm>
            <a:off x="0" y="469259"/>
            <a:ext cx="9005482" cy="572700"/>
          </a:xfrm>
          <a:prstGeom prst="rect">
            <a:avLst/>
          </a:prstGeom>
        </p:spPr>
        <p:txBody>
          <a:bodyPr spcFirstLastPara="1" wrap="square" lIns="1028700" tIns="68575" rIns="617225" bIns="1371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Group Activity: Asking the Experts</a:t>
            </a:r>
          </a:p>
        </p:txBody>
      </p:sp>
      <p:sp>
        <p:nvSpPr>
          <p:cNvPr id="193" name="Google Shape;193;p34"/>
          <p:cNvSpPr txBox="1">
            <a:spLocks noGrp="1"/>
          </p:cNvSpPr>
          <p:nvPr>
            <p:ph type="body" idx="1"/>
          </p:nvPr>
        </p:nvSpPr>
        <p:spPr>
          <a:xfrm>
            <a:off x="448251" y="755609"/>
            <a:ext cx="8520600" cy="1232517"/>
          </a:xfrm>
          <a:prstGeom prst="rect">
            <a:avLst/>
          </a:prstGeom>
        </p:spPr>
        <p:txBody>
          <a:bodyPr spcFirstLastPara="1" wrap="square" lIns="617225" tIns="342900" rIns="617225" bIns="342900" anchor="t" anchorCtr="0">
            <a:noAutofit/>
          </a:bodyPr>
          <a:lstStyle/>
          <a:p>
            <a:pPr marL="95250" lvl="0" indent="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100"/>
            </a:pPr>
            <a:r>
              <a:rPr lang="en-US" sz="2100" dirty="0"/>
              <a:t>Access a shared, editable Google doc via the link or QR code. Or take notes by hand. </a:t>
            </a:r>
          </a:p>
        </p:txBody>
      </p:sp>
      <p:pic>
        <p:nvPicPr>
          <p:cNvPr id="194" name="Google Shape;194;p3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51033" y="2495550"/>
            <a:ext cx="2578912" cy="2464182"/>
          </a:xfrm>
          <a:prstGeom prst="rect">
            <a:avLst/>
          </a:prstGeom>
          <a:noFill/>
          <a:ln w="57150">
            <a:solidFill>
              <a:schemeClr val="tx2"/>
            </a:solidFill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0BED3E9-60C7-C57D-3EE1-9A688E32BC21}"/>
              </a:ext>
            </a:extLst>
          </p:cNvPr>
          <p:cNvSpPr txBox="1"/>
          <p:nvPr/>
        </p:nvSpPr>
        <p:spPr>
          <a:xfrm>
            <a:off x="660571" y="2571750"/>
            <a:ext cx="3165764" cy="7540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rtl="0">
              <a:spcBef>
                <a:spcPts val="1800"/>
              </a:spcBef>
              <a:spcAft>
                <a:spcPts val="0"/>
              </a:spcAft>
              <a:buNone/>
            </a:pPr>
            <a:r>
              <a:rPr lang="en-US" sz="1400" dirty="0"/>
              <a:t>Link: </a:t>
            </a:r>
          </a:p>
          <a:p>
            <a:pPr marL="0" lvl="0" indent="0" algn="l" rtl="0">
              <a:spcBef>
                <a:spcPts val="1800"/>
              </a:spcBef>
              <a:spcAft>
                <a:spcPts val="0"/>
              </a:spcAft>
              <a:buNone/>
            </a:pPr>
            <a:r>
              <a:rPr lang="en-US" sz="1400" u="sng" dirty="0">
                <a:solidFill>
                  <a:schemeClr val="tx2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https://tinyurl.com/mt2b66dx</a:t>
            </a:r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3D20A0F-9E05-C466-FF71-82F5719DAAEE}"/>
              </a:ext>
            </a:extLst>
          </p:cNvPr>
          <p:cNvSpPr txBox="1"/>
          <p:nvPr/>
        </p:nvSpPr>
        <p:spPr>
          <a:xfrm>
            <a:off x="4098978" y="2495550"/>
            <a:ext cx="4572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rtl="0">
              <a:spcBef>
                <a:spcPts val="1800"/>
              </a:spcBef>
              <a:spcAft>
                <a:spcPts val="0"/>
              </a:spcAft>
              <a:buNone/>
            </a:pPr>
            <a:r>
              <a:rPr lang="en-US" sz="1400" dirty="0"/>
              <a:t>QR: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rrow: Chevron 1">
            <a:extLst>
              <a:ext uri="{FF2B5EF4-FFF2-40B4-BE49-F238E27FC236}">
                <a16:creationId xmlns:a16="http://schemas.microsoft.com/office/drawing/2014/main" id="{5D6B6DAC-C58F-BEB4-9181-C82989BEE714}"/>
              </a:ext>
            </a:extLst>
          </p:cNvPr>
          <p:cNvSpPr/>
          <p:nvPr/>
        </p:nvSpPr>
        <p:spPr>
          <a:xfrm>
            <a:off x="0" y="3983842"/>
            <a:ext cx="6570353" cy="812800"/>
          </a:xfrm>
          <a:prstGeom prst="chevron">
            <a:avLst>
              <a:gd name="adj" fmla="val 61079"/>
            </a:avLst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9" name="Google Shape;199;p35"/>
          <p:cNvSpPr txBox="1">
            <a:spLocks noGrp="1"/>
          </p:cNvSpPr>
          <p:nvPr>
            <p:ph type="title"/>
          </p:nvPr>
        </p:nvSpPr>
        <p:spPr>
          <a:xfrm>
            <a:off x="2400" y="190499"/>
            <a:ext cx="9141600" cy="1028700"/>
          </a:xfrm>
        </p:spPr>
        <p:txBody>
          <a:bodyPr spcFirstLastPara="1" wrap="square" lIns="1028700" tIns="68575" rIns="617225" bIns="137150" anchor="ctr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Wrap-Up </a:t>
            </a:r>
            <a:endParaRPr lang="en-US" dirty="0"/>
          </a:p>
        </p:txBody>
      </p:sp>
      <p:sp>
        <p:nvSpPr>
          <p:cNvPr id="200" name="Google Shape;200;p35"/>
          <p:cNvSpPr txBox="1">
            <a:spLocks noGrp="1"/>
          </p:cNvSpPr>
          <p:nvPr>
            <p:ph type="body" idx="4294967295"/>
          </p:nvPr>
        </p:nvSpPr>
        <p:spPr>
          <a:xfrm>
            <a:off x="0" y="1219199"/>
            <a:ext cx="9141600" cy="3844637"/>
          </a:xfrm>
        </p:spPr>
        <p:txBody>
          <a:bodyPr spcFirstLastPara="1" lIns="617225" tIns="342900" rIns="617225" bIns="342900" anchor="t" anchorCtr="0">
            <a:normAutofit fontScale="92500" lnSpcReduction="10000"/>
          </a:bodyPr>
          <a:lstStyle/>
          <a:p>
            <a:pPr marL="457200" lvl="0" indent="-393700">
              <a:spcBef>
                <a:spcPts val="0"/>
              </a:spcBef>
              <a:spcAft>
                <a:spcPts val="600"/>
              </a:spcAft>
              <a:buClr>
                <a:schemeClr val="bg1">
                  <a:lumMod val="50000"/>
                </a:schemeClr>
              </a:buClr>
              <a:buSzPts val="2600"/>
              <a:buFont typeface="Arial"/>
              <a:buChar char="●"/>
            </a:pPr>
            <a:r>
              <a:rPr lang="en-US" sz="1800" b="0" i="0" u="none" strike="noStrike" cap="none" dirty="0">
                <a:solidFill>
                  <a:schemeClr val="lt2"/>
                </a:solidFill>
              </a:rPr>
              <a:t>I’ll use your feedback to revise the handouts and upload new versions to the conference portal</a:t>
            </a:r>
          </a:p>
          <a:p>
            <a:pPr marL="63500" lvl="0" indent="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ts val="2600"/>
            </a:pPr>
            <a:endParaRPr lang="en-US" sz="1800" b="0" i="0" u="none" strike="noStrike" cap="none" dirty="0">
              <a:solidFill>
                <a:schemeClr val="lt2"/>
              </a:solidFill>
            </a:endParaRPr>
          </a:p>
          <a:p>
            <a:pPr marL="457200" lvl="0" indent="-393700">
              <a:spcBef>
                <a:spcPts val="0"/>
              </a:spcBef>
              <a:spcAft>
                <a:spcPts val="600"/>
              </a:spcAft>
              <a:buClr>
                <a:schemeClr val="bg1">
                  <a:lumMod val="50000"/>
                </a:schemeClr>
              </a:buClr>
              <a:buSzPts val="2600"/>
              <a:buFont typeface="Arial"/>
              <a:buChar char="●"/>
            </a:pPr>
            <a:r>
              <a:rPr lang="en-US" sz="1800" b="0" i="0" u="none" strike="noStrike" cap="none" dirty="0">
                <a:solidFill>
                  <a:schemeClr val="lt2"/>
                </a:solidFill>
              </a:rPr>
              <a:t>Feel free to contact me: </a:t>
            </a:r>
          </a:p>
          <a:p>
            <a:pPr marL="914400" lvl="1" indent="-33655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ts val="1700"/>
              <a:buFont typeface="Arial"/>
              <a:buChar char="○"/>
            </a:pPr>
            <a:r>
              <a:rPr lang="en-US" dirty="0">
                <a:solidFill>
                  <a:schemeClr val="lt2"/>
                </a:solidFill>
              </a:rPr>
              <a:t>S</a:t>
            </a:r>
            <a:r>
              <a:rPr lang="en-US" b="0" i="0" u="none" strike="noStrike" cap="none" dirty="0">
                <a:solidFill>
                  <a:schemeClr val="lt2"/>
                </a:solidFill>
              </a:rPr>
              <a:t>hare an assignment or writing task</a:t>
            </a:r>
          </a:p>
          <a:p>
            <a:pPr marL="914400" lvl="1" indent="-33655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ts val="1700"/>
              <a:buFont typeface="Arial"/>
              <a:buChar char="○"/>
            </a:pPr>
            <a:r>
              <a:rPr lang="en-US" dirty="0">
                <a:solidFill>
                  <a:schemeClr val="lt2"/>
                </a:solidFill>
              </a:rPr>
              <a:t>Help students with a piece of writing</a:t>
            </a:r>
            <a:endParaRPr lang="en-US" b="0" i="0" u="none" strike="noStrike" cap="none" dirty="0">
              <a:solidFill>
                <a:schemeClr val="lt2"/>
              </a:solidFill>
            </a:endParaRPr>
          </a:p>
          <a:p>
            <a:pPr marL="914400" lvl="1" indent="-33655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ts val="1700"/>
              <a:buFont typeface="Arial"/>
              <a:buChar char="○"/>
            </a:pPr>
            <a:r>
              <a:rPr lang="en-US" b="0" i="0" u="none" strike="noStrike" cap="none" dirty="0">
                <a:solidFill>
                  <a:schemeClr val="lt2"/>
                </a:solidFill>
              </a:rPr>
              <a:t>Zoom into a class or possibly an in-person visit</a:t>
            </a:r>
          </a:p>
          <a:p>
            <a:pPr marL="577850" lvl="1" indent="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ts val="1700"/>
            </a:pPr>
            <a:endParaRPr lang="en-US" b="0" i="0" u="none" strike="noStrike" cap="none" dirty="0">
              <a:solidFill>
                <a:schemeClr val="lt2"/>
              </a:solidFill>
            </a:endParaRPr>
          </a:p>
          <a:p>
            <a:pPr marL="577850" lvl="1" indent="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ts val="1700"/>
            </a:pPr>
            <a:endParaRPr lang="en-US" b="0" i="0" u="none" strike="noStrike" cap="none" dirty="0">
              <a:solidFill>
                <a:schemeClr val="lt2"/>
              </a:solidFill>
            </a:endParaRPr>
          </a:p>
          <a:p>
            <a:pPr marL="0" lvl="0" indent="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Font typeface="Arial"/>
              <a:buNone/>
            </a:pPr>
            <a:r>
              <a:rPr lang="en-US" sz="1800" b="0" i="0" u="none" strike="noStrike" cap="none" dirty="0">
                <a:solidFill>
                  <a:schemeClr val="bg1"/>
                </a:solidFill>
              </a:rPr>
              <a:t>Mitch Ploskonka: OSU ATI: </a:t>
            </a:r>
            <a:r>
              <a:rPr lang="en-US" sz="1800" b="0" i="0" u="none" strike="noStrike" cap="none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ploskonka.3@osu.edu</a:t>
            </a:r>
            <a:r>
              <a:rPr lang="en-US" sz="1800" b="0" i="0" u="none" strike="noStrike" cap="none" dirty="0">
                <a:solidFill>
                  <a:schemeClr val="bg1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36"/>
          <p:cNvSpPr txBox="1">
            <a:spLocks noGrp="1"/>
          </p:cNvSpPr>
          <p:nvPr>
            <p:ph type="title"/>
          </p:nvPr>
        </p:nvSpPr>
        <p:spPr>
          <a:xfrm>
            <a:off x="0" y="558372"/>
            <a:ext cx="8520600" cy="413957"/>
          </a:xfrm>
          <a:prstGeom prst="rect">
            <a:avLst/>
          </a:prstGeom>
        </p:spPr>
        <p:txBody>
          <a:bodyPr spcFirstLastPara="1" wrap="square" lIns="1028700" tIns="68575" rIns="617225" bIns="1371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Sources</a:t>
            </a:r>
            <a:endParaRPr dirty="0"/>
          </a:p>
        </p:txBody>
      </p:sp>
      <p:sp>
        <p:nvSpPr>
          <p:cNvPr id="206" name="Google Shape;206;p36"/>
          <p:cNvSpPr txBox="1">
            <a:spLocks noGrp="1"/>
          </p:cNvSpPr>
          <p:nvPr>
            <p:ph type="body" idx="1"/>
          </p:nvPr>
        </p:nvSpPr>
        <p:spPr>
          <a:xfrm>
            <a:off x="225137" y="1177636"/>
            <a:ext cx="8607163" cy="39658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617225" tIns="91440" rIns="617225" bIns="91440" numCol="2" spcCol="9144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800" dirty="0">
                <a:solidFill>
                  <a:srgbClr val="000000"/>
                </a:solidFill>
              </a:rPr>
              <a:t>Beaufort, A. (2007). </a:t>
            </a:r>
            <a:r>
              <a:rPr lang="en" sz="800" i="1" dirty="0">
                <a:solidFill>
                  <a:srgbClr val="000000"/>
                </a:solidFill>
              </a:rPr>
              <a:t>College Writing and Beyond: A New Framework for University Writing Instruction</a:t>
            </a:r>
            <a:r>
              <a:rPr lang="en" sz="800" dirty="0">
                <a:solidFill>
                  <a:srgbClr val="000000"/>
                </a:solidFill>
              </a:rPr>
              <a:t>. Utah State University Press.</a:t>
            </a:r>
            <a:endParaRPr sz="800" dirty="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800" dirty="0">
                <a:solidFill>
                  <a:srgbClr val="000000"/>
                </a:solidFill>
              </a:rPr>
              <a:t>Bereiter, C., &amp; Scardamalia, M. (1987). </a:t>
            </a:r>
            <a:r>
              <a:rPr lang="en" sz="800" i="1" dirty="0">
                <a:solidFill>
                  <a:srgbClr val="000000"/>
                </a:solidFill>
              </a:rPr>
              <a:t>The Psychology of Written Composition. </a:t>
            </a:r>
            <a:r>
              <a:rPr lang="en" sz="800" dirty="0">
                <a:solidFill>
                  <a:srgbClr val="000000"/>
                </a:solidFill>
              </a:rPr>
              <a:t>Lawrence Erlbaum Associates.</a:t>
            </a:r>
            <a:endParaRPr sz="800" dirty="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800" dirty="0">
                <a:solidFill>
                  <a:srgbClr val="000000"/>
                </a:solidFill>
              </a:rPr>
              <a:t>Brown, C. L. (2022). </a:t>
            </a:r>
            <a:r>
              <a:rPr lang="en" sz="800" i="1" dirty="0">
                <a:solidFill>
                  <a:srgbClr val="000000"/>
                </a:solidFill>
              </a:rPr>
              <a:t>Teachers’ Integration of Writing in Career, Technical, and Agricultural Education Classrooms</a:t>
            </a:r>
            <a:r>
              <a:rPr lang="en" sz="800" dirty="0">
                <a:solidFill>
                  <a:srgbClr val="000000"/>
                </a:solidFill>
              </a:rPr>
              <a:t>. Walden Dissertations and Doctoral Studies.</a:t>
            </a:r>
            <a:endParaRPr sz="800" dirty="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800" dirty="0">
                <a:solidFill>
                  <a:srgbClr val="000000"/>
                </a:solidFill>
              </a:rPr>
              <a:t>Clemons, C. A., McKibben, J. D., Hancock, C. E., &amp; Lindner, J. R. (2024). "Exploring agricultural literacy: Instructional practices for advancing student writing in agricultural education." </a:t>
            </a:r>
            <a:r>
              <a:rPr lang="en" sz="800" i="1" dirty="0">
                <a:solidFill>
                  <a:srgbClr val="000000"/>
                </a:solidFill>
              </a:rPr>
              <a:t>Journal of Southern Agricultural Education Research</a:t>
            </a:r>
            <a:r>
              <a:rPr lang="en" sz="800" dirty="0">
                <a:solidFill>
                  <a:srgbClr val="000000"/>
                </a:solidFill>
              </a:rPr>
              <a:t>, 74, 1–18.</a:t>
            </a:r>
            <a:endParaRPr sz="800" dirty="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800" dirty="0">
                <a:solidFill>
                  <a:srgbClr val="000000"/>
                </a:solidFill>
              </a:rPr>
              <a:t>Devitt, A. J. (2009). "Teaching critical genre awareness." In C. Bazerman, A. Bonini, &amp; D. Figueiredo (Eds.), </a:t>
            </a:r>
            <a:r>
              <a:rPr lang="en" sz="800" i="1" dirty="0">
                <a:solidFill>
                  <a:srgbClr val="000000"/>
                </a:solidFill>
              </a:rPr>
              <a:t>Genre in a Changing World </a:t>
            </a:r>
            <a:r>
              <a:rPr lang="en" sz="800" dirty="0">
                <a:solidFill>
                  <a:srgbClr val="000000"/>
                </a:solidFill>
              </a:rPr>
              <a:t>(pp. 337–351). </a:t>
            </a:r>
            <a:r>
              <a:rPr lang="en" sz="800" i="1" dirty="0">
                <a:solidFill>
                  <a:srgbClr val="000000"/>
                </a:solidFill>
              </a:rPr>
              <a:t>WAC Clearinghouse</a:t>
            </a:r>
            <a:r>
              <a:rPr lang="en" sz="800" dirty="0">
                <a:solidFill>
                  <a:srgbClr val="000000"/>
                </a:solidFill>
              </a:rPr>
              <a:t>; Parlor Press. doi: 10.37514/PER-B.2009.2324.2.17</a:t>
            </a:r>
            <a:endParaRPr sz="800" dirty="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800" dirty="0">
                <a:solidFill>
                  <a:srgbClr val="000000"/>
                </a:solidFill>
              </a:rPr>
              <a:t>Emig, J. (1977). "Writing as a mode of learning." </a:t>
            </a:r>
            <a:r>
              <a:rPr lang="en" sz="800" i="1" dirty="0">
                <a:solidFill>
                  <a:srgbClr val="000000"/>
                </a:solidFill>
              </a:rPr>
              <a:t>College Composition and Communication</a:t>
            </a:r>
            <a:r>
              <a:rPr lang="en" sz="800" dirty="0">
                <a:solidFill>
                  <a:srgbClr val="000000"/>
                </a:solidFill>
              </a:rPr>
              <a:t>, 28(2), 122–128. doi: 10.58680/ccc197716382</a:t>
            </a:r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lang="en" sz="800" i="1" dirty="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lang="en" sz="800" i="1" dirty="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800" dirty="0"/>
              <a:t>Fischer, L. M., &amp; Meyers, C. A. (2017). "Determining change in students’ writing apprehension scores in a writing intensive course: A pre-test, post-test design." </a:t>
            </a:r>
            <a:r>
              <a:rPr lang="en-US" sz="800" i="1" dirty="0"/>
              <a:t>Journal of Agricultural Education</a:t>
            </a:r>
            <a:r>
              <a:rPr lang="en-US" sz="800" dirty="0"/>
              <a:t>, 58(1), 69–84. </a:t>
            </a:r>
            <a:r>
              <a:rPr lang="en-US" sz="800" dirty="0" err="1"/>
              <a:t>doi</a:t>
            </a:r>
            <a:r>
              <a:rPr lang="en-US" sz="800" dirty="0"/>
              <a:t>: 10.5032/jae.2017.01069</a:t>
            </a:r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800" dirty="0"/>
              <a:t>Flower, L., &amp; Hayes, J. R. (1981). "A cognitive process theory of writing</a:t>
            </a:r>
            <a:r>
              <a:rPr lang="en-US" sz="800" i="1" dirty="0"/>
              <a:t>." College Composition and Communication</a:t>
            </a:r>
            <a:r>
              <a:rPr lang="en-US" sz="800" dirty="0"/>
              <a:t>, 32(4), 365–387. </a:t>
            </a:r>
            <a:r>
              <a:rPr lang="en-US" sz="800" dirty="0" err="1"/>
              <a:t>doi</a:t>
            </a:r>
            <a:r>
              <a:rPr lang="en-US" sz="800" dirty="0"/>
              <a:t>: 10.58680/ccc198115885</a:t>
            </a:r>
          </a:p>
          <a:p>
            <a:pPr marL="0" lvl="0" indent="0">
              <a:lnSpc>
                <a:spcPct val="100000"/>
              </a:lnSpc>
              <a:spcBef>
                <a:spcPts val="1200"/>
              </a:spcBef>
            </a:pPr>
            <a:r>
              <a:rPr lang="en-US" sz="800" dirty="0"/>
              <a:t>Giorgi, A. J., Price, T. J., &amp; Settle, Q. (2025). "Describing agricultural communication content implementation in school-based agricultural education." </a:t>
            </a:r>
            <a:r>
              <a:rPr lang="en-US" sz="800" i="1" dirty="0"/>
              <a:t>Journal of Agricultural Education</a:t>
            </a:r>
            <a:r>
              <a:rPr lang="en-US" sz="800" dirty="0"/>
              <a:t>, 66(1), Article 21. </a:t>
            </a:r>
            <a:r>
              <a:rPr lang="en-US" sz="800" dirty="0" err="1"/>
              <a:t>doi</a:t>
            </a:r>
            <a:r>
              <a:rPr lang="en-US" sz="800" dirty="0"/>
              <a:t>: 10.5032/jae.v66i1.2754</a:t>
            </a:r>
          </a:p>
          <a:p>
            <a:pPr marL="0" lvl="0" indent="0">
              <a:lnSpc>
                <a:spcPct val="100000"/>
              </a:lnSpc>
              <a:spcBef>
                <a:spcPts val="1200"/>
              </a:spcBef>
            </a:pPr>
            <a:r>
              <a:rPr lang="en-US" sz="800" dirty="0"/>
              <a:t>Miller, C. R. (1984). "Genre as social action."</a:t>
            </a:r>
            <a:r>
              <a:rPr lang="en-US" sz="800" i="1" dirty="0"/>
              <a:t> Quarterly Journal of Speech</a:t>
            </a:r>
            <a:r>
              <a:rPr lang="en-US" sz="800" dirty="0"/>
              <a:t>, 70(2), 151–167. </a:t>
            </a:r>
            <a:r>
              <a:rPr lang="en-US" sz="800" dirty="0" err="1"/>
              <a:t>doi</a:t>
            </a:r>
            <a:r>
              <a:rPr lang="en-US" sz="800" dirty="0"/>
              <a:t>: 10.1080/00335638409383686</a:t>
            </a:r>
          </a:p>
          <a:p>
            <a:pPr marL="0" lvl="0" indent="0">
              <a:lnSpc>
                <a:spcPct val="100000"/>
              </a:lnSpc>
              <a:spcBef>
                <a:spcPts val="1200"/>
              </a:spcBef>
            </a:pPr>
            <a:r>
              <a:rPr lang="en-US" sz="800" dirty="0"/>
              <a:t>Ruth, T. K., &amp; Emmert, J. L. (2019). "Understanding how students’ beliefs influence their expectancy to possess effective writing skills in the future." </a:t>
            </a:r>
            <a:r>
              <a:rPr lang="en-US" sz="800" i="1" dirty="0"/>
              <a:t>Journal of Agricultural Education</a:t>
            </a:r>
            <a:r>
              <a:rPr lang="en-US" sz="800" dirty="0"/>
              <a:t>, 60(4), 181–198. </a:t>
            </a:r>
            <a:r>
              <a:rPr lang="en-US" sz="800" dirty="0" err="1"/>
              <a:t>doi</a:t>
            </a:r>
            <a:r>
              <a:rPr lang="en-US" sz="800" dirty="0"/>
              <a:t>: 10.5032/jae.2019.04181</a:t>
            </a:r>
          </a:p>
          <a:p>
            <a:pPr marL="0" lvl="0" indent="0">
              <a:lnSpc>
                <a:spcPct val="100000"/>
              </a:lnSpc>
              <a:spcBef>
                <a:spcPts val="1200"/>
              </a:spcBef>
            </a:pPr>
            <a:r>
              <a:rPr lang="en-US" sz="800" dirty="0"/>
              <a:t>Trojan, S., Meyers, C., &amp; Hudson, N. (2016). "Incorporating writing-intensive assignments in an animal science production course." </a:t>
            </a:r>
            <a:r>
              <a:rPr lang="en-US" sz="800" i="1" dirty="0"/>
              <a:t>NACTA Journal</a:t>
            </a:r>
            <a:r>
              <a:rPr lang="en-US" sz="800" dirty="0"/>
              <a:t>, 60(4), 417–422.</a:t>
            </a: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sz="800" i="1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2955E3FD-3047-E63B-EACC-A5ADA48D58D0}"/>
              </a:ext>
            </a:extLst>
          </p:cNvPr>
          <p:cNvCxnSpPr>
            <a:cxnSpLocks/>
          </p:cNvCxnSpPr>
          <p:nvPr/>
        </p:nvCxnSpPr>
        <p:spPr>
          <a:xfrm>
            <a:off x="4578928" y="1447800"/>
            <a:ext cx="0" cy="3501504"/>
          </a:xfrm>
          <a:prstGeom prst="line">
            <a:avLst/>
          </a:prstGeom>
          <a:ln w="28575">
            <a:prstDash val="lgDashDot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1"/>
          <p:cNvSpPr txBox="1">
            <a:spLocks noGrp="1"/>
          </p:cNvSpPr>
          <p:nvPr>
            <p:ph type="title"/>
          </p:nvPr>
        </p:nvSpPr>
        <p:spPr>
          <a:xfrm>
            <a:off x="0" y="200891"/>
            <a:ext cx="9141600" cy="1028700"/>
          </a:xfrm>
        </p:spPr>
        <p:txBody>
          <a:bodyPr spcFirstLastPara="1" wrap="square" lIns="1028700" tIns="68575" rIns="617225" bIns="13715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Quick survey  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0996C29-6425-3BC7-0D29-5108D3DE5FE3}"/>
              </a:ext>
            </a:extLst>
          </p:cNvPr>
          <p:cNvGrpSpPr/>
          <p:nvPr/>
        </p:nvGrpSpPr>
        <p:grpSpPr>
          <a:xfrm>
            <a:off x="2264134" y="3204976"/>
            <a:ext cx="4088176" cy="545029"/>
            <a:chOff x="146239" y="2729344"/>
            <a:chExt cx="7886167" cy="758553"/>
          </a:xfrm>
        </p:grpSpPr>
        <p:sp>
          <p:nvSpPr>
            <p:cNvPr id="4" name="Arrow: Chevron 3">
              <a:extLst>
                <a:ext uri="{FF2B5EF4-FFF2-40B4-BE49-F238E27FC236}">
                  <a16:creationId xmlns:a16="http://schemas.microsoft.com/office/drawing/2014/main" id="{23239689-E11E-5A30-635F-42AF421F92D4}"/>
                </a:ext>
              </a:extLst>
            </p:cNvPr>
            <p:cNvSpPr/>
            <p:nvPr/>
          </p:nvSpPr>
          <p:spPr>
            <a:xfrm>
              <a:off x="146239" y="2729344"/>
              <a:ext cx="958507" cy="758553"/>
            </a:xfrm>
            <a:prstGeom prst="chevron">
              <a:avLst>
                <a:gd name="adj" fmla="val 70610"/>
              </a:avLst>
            </a:prstGeom>
            <a:solidFill>
              <a:schemeClr val="bg2">
                <a:lumMod val="60000"/>
                <a:lumOff val="40000"/>
              </a:schemeClr>
            </a:solidFill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5" name="Arrow: Chevron 4">
              <a:extLst>
                <a:ext uri="{FF2B5EF4-FFF2-40B4-BE49-F238E27FC236}">
                  <a16:creationId xmlns:a16="http://schemas.microsoft.com/office/drawing/2014/main" id="{DCF2AC9F-6175-1720-5D54-9B88559FB277}"/>
                </a:ext>
              </a:extLst>
            </p:cNvPr>
            <p:cNvSpPr/>
            <p:nvPr/>
          </p:nvSpPr>
          <p:spPr>
            <a:xfrm>
              <a:off x="1300393" y="2729344"/>
              <a:ext cx="958507" cy="758553"/>
            </a:xfrm>
            <a:prstGeom prst="chevron">
              <a:avLst>
                <a:gd name="adj" fmla="val 70610"/>
              </a:avLst>
            </a:prstGeom>
            <a:solidFill>
              <a:schemeClr val="bg2">
                <a:lumMod val="60000"/>
                <a:lumOff val="40000"/>
              </a:schemeClr>
            </a:solidFill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6" name="Arrow: Chevron 5">
              <a:extLst>
                <a:ext uri="{FF2B5EF4-FFF2-40B4-BE49-F238E27FC236}">
                  <a16:creationId xmlns:a16="http://schemas.microsoft.com/office/drawing/2014/main" id="{5969E36F-AEDB-27DF-4E85-00F1F1B8C2B6}"/>
                </a:ext>
              </a:extLst>
            </p:cNvPr>
            <p:cNvSpPr/>
            <p:nvPr/>
          </p:nvSpPr>
          <p:spPr>
            <a:xfrm>
              <a:off x="2455459" y="2729344"/>
              <a:ext cx="958507" cy="758553"/>
            </a:xfrm>
            <a:prstGeom prst="chevron">
              <a:avLst>
                <a:gd name="adj" fmla="val 70610"/>
              </a:avLst>
            </a:prstGeom>
            <a:solidFill>
              <a:schemeClr val="bg2">
                <a:lumMod val="60000"/>
                <a:lumOff val="40000"/>
              </a:schemeClr>
            </a:solidFill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7" name="Arrow: Chevron 6">
              <a:extLst>
                <a:ext uri="{FF2B5EF4-FFF2-40B4-BE49-F238E27FC236}">
                  <a16:creationId xmlns:a16="http://schemas.microsoft.com/office/drawing/2014/main" id="{2D90D250-403F-25C6-DD1F-D0EEB24F5845}"/>
                </a:ext>
              </a:extLst>
            </p:cNvPr>
            <p:cNvSpPr/>
            <p:nvPr/>
          </p:nvSpPr>
          <p:spPr>
            <a:xfrm>
              <a:off x="3609613" y="2729344"/>
              <a:ext cx="958507" cy="758553"/>
            </a:xfrm>
            <a:prstGeom prst="chevron">
              <a:avLst>
                <a:gd name="adj" fmla="val 70610"/>
              </a:avLst>
            </a:prstGeom>
            <a:solidFill>
              <a:schemeClr val="bg2">
                <a:lumMod val="60000"/>
                <a:lumOff val="40000"/>
              </a:schemeClr>
            </a:solidFill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8" name="Arrow: Chevron 7">
              <a:extLst>
                <a:ext uri="{FF2B5EF4-FFF2-40B4-BE49-F238E27FC236}">
                  <a16:creationId xmlns:a16="http://schemas.microsoft.com/office/drawing/2014/main" id="{3C78A7E9-B860-4906-8936-DDF952C5EB41}"/>
                </a:ext>
              </a:extLst>
            </p:cNvPr>
            <p:cNvSpPr/>
            <p:nvPr/>
          </p:nvSpPr>
          <p:spPr>
            <a:xfrm>
              <a:off x="4764679" y="2729344"/>
              <a:ext cx="958507" cy="758553"/>
            </a:xfrm>
            <a:prstGeom prst="chevron">
              <a:avLst>
                <a:gd name="adj" fmla="val 70610"/>
              </a:avLst>
            </a:prstGeom>
            <a:solidFill>
              <a:schemeClr val="bg2">
                <a:lumMod val="60000"/>
                <a:lumOff val="40000"/>
              </a:schemeClr>
            </a:solidFill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9" name="Arrow: Chevron 8">
              <a:extLst>
                <a:ext uri="{FF2B5EF4-FFF2-40B4-BE49-F238E27FC236}">
                  <a16:creationId xmlns:a16="http://schemas.microsoft.com/office/drawing/2014/main" id="{E761419A-6610-DA62-09DA-1FCD157B3C02}"/>
                </a:ext>
              </a:extLst>
            </p:cNvPr>
            <p:cNvSpPr/>
            <p:nvPr/>
          </p:nvSpPr>
          <p:spPr>
            <a:xfrm>
              <a:off x="5918833" y="2729344"/>
              <a:ext cx="958507" cy="758553"/>
            </a:xfrm>
            <a:prstGeom prst="chevron">
              <a:avLst>
                <a:gd name="adj" fmla="val 70610"/>
              </a:avLst>
            </a:prstGeom>
            <a:solidFill>
              <a:schemeClr val="bg2">
                <a:lumMod val="60000"/>
                <a:lumOff val="40000"/>
              </a:schemeClr>
            </a:solidFill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0" name="Arrow: Chevron 9">
              <a:extLst>
                <a:ext uri="{FF2B5EF4-FFF2-40B4-BE49-F238E27FC236}">
                  <a16:creationId xmlns:a16="http://schemas.microsoft.com/office/drawing/2014/main" id="{30ED237D-44DC-DC8E-21CE-B096934C8F44}"/>
                </a:ext>
              </a:extLst>
            </p:cNvPr>
            <p:cNvSpPr/>
            <p:nvPr/>
          </p:nvSpPr>
          <p:spPr>
            <a:xfrm>
              <a:off x="7073899" y="2729344"/>
              <a:ext cx="958507" cy="758553"/>
            </a:xfrm>
            <a:prstGeom prst="chevron">
              <a:avLst>
                <a:gd name="adj" fmla="val 70610"/>
              </a:avLst>
            </a:prstGeom>
            <a:solidFill>
              <a:schemeClr val="bg2">
                <a:lumMod val="60000"/>
                <a:lumOff val="40000"/>
              </a:schemeClr>
            </a:solidFill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0A40A975-FE79-3ACD-3E36-15DCBB79463C}"/>
                </a:ext>
              </a:extLst>
            </p:cNvPr>
            <p:cNvSpPr/>
            <p:nvPr/>
          </p:nvSpPr>
          <p:spPr>
            <a:xfrm>
              <a:off x="146239" y="2836719"/>
              <a:ext cx="7342143" cy="499116"/>
            </a:xfrm>
            <a:custGeom>
              <a:avLst/>
              <a:gdLst>
                <a:gd name="csX0" fmla="*/ 0 w 8318118"/>
                <a:gd name="csY0" fmla="*/ 0 h 1216499"/>
                <a:gd name="csX1" fmla="*/ 8318118 w 8318118"/>
                <a:gd name="csY1" fmla="*/ 0 h 1216499"/>
                <a:gd name="csX2" fmla="*/ 8318118 w 8318118"/>
                <a:gd name="csY2" fmla="*/ 1216499 h 1216499"/>
                <a:gd name="csX3" fmla="*/ 0 w 8318118"/>
                <a:gd name="csY3" fmla="*/ 1216499 h 1216499"/>
                <a:gd name="csX4" fmla="*/ 0 w 8318118"/>
                <a:gd name="csY4" fmla="*/ 0 h 121649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8318118" h="1216499">
                  <a:moveTo>
                    <a:pt x="0" y="0"/>
                  </a:moveTo>
                  <a:lnTo>
                    <a:pt x="8318118" y="0"/>
                  </a:lnTo>
                  <a:lnTo>
                    <a:pt x="8318118" y="1216499"/>
                  </a:lnTo>
                  <a:lnTo>
                    <a:pt x="0" y="1216499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marL="0" lvl="0" indent="0" algn="l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500" kern="1200" dirty="0">
                  <a:solidFill>
                    <a:srgbClr val="FF0000"/>
                  </a:solidFill>
                </a:rPr>
                <a:t>B. </a:t>
              </a:r>
              <a:r>
                <a:rPr lang="en-US" sz="1500" kern="1200" dirty="0"/>
                <a:t>	A few times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41A6D316-39BF-53B3-C273-2492BE11E855}"/>
              </a:ext>
            </a:extLst>
          </p:cNvPr>
          <p:cNvGrpSpPr/>
          <p:nvPr/>
        </p:nvGrpSpPr>
        <p:grpSpPr>
          <a:xfrm>
            <a:off x="2264401" y="2607527"/>
            <a:ext cx="4088176" cy="545029"/>
            <a:chOff x="146239" y="2729344"/>
            <a:chExt cx="7886167" cy="758553"/>
          </a:xfrm>
        </p:grpSpPr>
        <p:sp>
          <p:nvSpPr>
            <p:cNvPr id="14" name="Arrow: Chevron 13">
              <a:extLst>
                <a:ext uri="{FF2B5EF4-FFF2-40B4-BE49-F238E27FC236}">
                  <a16:creationId xmlns:a16="http://schemas.microsoft.com/office/drawing/2014/main" id="{CE45605E-7EA2-FAC0-6C54-6B709F224ABB}"/>
                </a:ext>
              </a:extLst>
            </p:cNvPr>
            <p:cNvSpPr/>
            <p:nvPr/>
          </p:nvSpPr>
          <p:spPr>
            <a:xfrm>
              <a:off x="146239" y="2729344"/>
              <a:ext cx="958507" cy="758553"/>
            </a:xfrm>
            <a:prstGeom prst="chevron">
              <a:avLst>
                <a:gd name="adj" fmla="val 70610"/>
              </a:avLst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Arrow: Chevron 14">
              <a:extLst>
                <a:ext uri="{FF2B5EF4-FFF2-40B4-BE49-F238E27FC236}">
                  <a16:creationId xmlns:a16="http://schemas.microsoft.com/office/drawing/2014/main" id="{F7461418-BB12-017B-A98D-FA69C8D1E5AB}"/>
                </a:ext>
              </a:extLst>
            </p:cNvPr>
            <p:cNvSpPr/>
            <p:nvPr/>
          </p:nvSpPr>
          <p:spPr>
            <a:xfrm>
              <a:off x="1300393" y="2729344"/>
              <a:ext cx="958507" cy="758553"/>
            </a:xfrm>
            <a:prstGeom prst="chevron">
              <a:avLst>
                <a:gd name="adj" fmla="val 70610"/>
              </a:avLst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Arrow: Chevron 15">
              <a:extLst>
                <a:ext uri="{FF2B5EF4-FFF2-40B4-BE49-F238E27FC236}">
                  <a16:creationId xmlns:a16="http://schemas.microsoft.com/office/drawing/2014/main" id="{D4CF3E32-2421-332D-B30F-05B314282913}"/>
                </a:ext>
              </a:extLst>
            </p:cNvPr>
            <p:cNvSpPr/>
            <p:nvPr/>
          </p:nvSpPr>
          <p:spPr>
            <a:xfrm>
              <a:off x="2455459" y="2729344"/>
              <a:ext cx="958507" cy="758553"/>
            </a:xfrm>
            <a:prstGeom prst="chevron">
              <a:avLst>
                <a:gd name="adj" fmla="val 70610"/>
              </a:avLst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Arrow: Chevron 16">
              <a:extLst>
                <a:ext uri="{FF2B5EF4-FFF2-40B4-BE49-F238E27FC236}">
                  <a16:creationId xmlns:a16="http://schemas.microsoft.com/office/drawing/2014/main" id="{4AC7AD3C-1313-07C8-AD23-CDAFECB83543}"/>
                </a:ext>
              </a:extLst>
            </p:cNvPr>
            <p:cNvSpPr/>
            <p:nvPr/>
          </p:nvSpPr>
          <p:spPr>
            <a:xfrm>
              <a:off x="3609613" y="2729344"/>
              <a:ext cx="958507" cy="758553"/>
            </a:xfrm>
            <a:prstGeom prst="chevron">
              <a:avLst>
                <a:gd name="adj" fmla="val 70610"/>
              </a:avLst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8" name="Arrow: Chevron 17">
              <a:extLst>
                <a:ext uri="{FF2B5EF4-FFF2-40B4-BE49-F238E27FC236}">
                  <a16:creationId xmlns:a16="http://schemas.microsoft.com/office/drawing/2014/main" id="{B07EB531-E69B-220C-4733-25C46275962A}"/>
                </a:ext>
              </a:extLst>
            </p:cNvPr>
            <p:cNvSpPr/>
            <p:nvPr/>
          </p:nvSpPr>
          <p:spPr>
            <a:xfrm>
              <a:off x="4764679" y="2729344"/>
              <a:ext cx="958507" cy="758553"/>
            </a:xfrm>
            <a:prstGeom prst="chevron">
              <a:avLst>
                <a:gd name="adj" fmla="val 70610"/>
              </a:avLst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Arrow: Chevron 18">
              <a:extLst>
                <a:ext uri="{FF2B5EF4-FFF2-40B4-BE49-F238E27FC236}">
                  <a16:creationId xmlns:a16="http://schemas.microsoft.com/office/drawing/2014/main" id="{8A7C3238-1BAD-2C6B-817E-1FBE13D589DB}"/>
                </a:ext>
              </a:extLst>
            </p:cNvPr>
            <p:cNvSpPr/>
            <p:nvPr/>
          </p:nvSpPr>
          <p:spPr>
            <a:xfrm>
              <a:off x="5918833" y="2729344"/>
              <a:ext cx="958507" cy="758553"/>
            </a:xfrm>
            <a:prstGeom prst="chevron">
              <a:avLst>
                <a:gd name="adj" fmla="val 70610"/>
              </a:avLst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Arrow: Chevron 19">
              <a:extLst>
                <a:ext uri="{FF2B5EF4-FFF2-40B4-BE49-F238E27FC236}">
                  <a16:creationId xmlns:a16="http://schemas.microsoft.com/office/drawing/2014/main" id="{968642B5-7A61-1642-292C-F244AE378697}"/>
                </a:ext>
              </a:extLst>
            </p:cNvPr>
            <p:cNvSpPr/>
            <p:nvPr/>
          </p:nvSpPr>
          <p:spPr>
            <a:xfrm>
              <a:off x="7073899" y="2729344"/>
              <a:ext cx="958507" cy="758553"/>
            </a:xfrm>
            <a:prstGeom prst="chevron">
              <a:avLst>
                <a:gd name="adj" fmla="val 70610"/>
              </a:avLst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C0B36A5F-5621-AC7C-22F5-3997027A042D}"/>
                </a:ext>
              </a:extLst>
            </p:cNvPr>
            <p:cNvSpPr/>
            <p:nvPr/>
          </p:nvSpPr>
          <p:spPr>
            <a:xfrm>
              <a:off x="146239" y="2836719"/>
              <a:ext cx="7342143" cy="499117"/>
            </a:xfrm>
            <a:custGeom>
              <a:avLst/>
              <a:gdLst>
                <a:gd name="csX0" fmla="*/ 0 w 8318118"/>
                <a:gd name="csY0" fmla="*/ 0 h 1216499"/>
                <a:gd name="csX1" fmla="*/ 8318118 w 8318118"/>
                <a:gd name="csY1" fmla="*/ 0 h 1216499"/>
                <a:gd name="csX2" fmla="*/ 8318118 w 8318118"/>
                <a:gd name="csY2" fmla="*/ 1216499 h 1216499"/>
                <a:gd name="csX3" fmla="*/ 0 w 8318118"/>
                <a:gd name="csY3" fmla="*/ 1216499 h 1216499"/>
                <a:gd name="csX4" fmla="*/ 0 w 8318118"/>
                <a:gd name="csY4" fmla="*/ 0 h 121649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8318118" h="1216499">
                  <a:moveTo>
                    <a:pt x="0" y="0"/>
                  </a:moveTo>
                  <a:lnTo>
                    <a:pt x="8318118" y="0"/>
                  </a:lnTo>
                  <a:lnTo>
                    <a:pt x="8318118" y="1216499"/>
                  </a:lnTo>
                  <a:lnTo>
                    <a:pt x="0" y="1216499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marL="0" lvl="0" indent="0" algn="l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500" kern="1200" dirty="0">
                  <a:solidFill>
                    <a:srgbClr val="FF0000"/>
                  </a:solidFill>
                </a:rPr>
                <a:t>A. </a:t>
              </a:r>
              <a:r>
                <a:rPr lang="en-US" sz="1500" kern="1200" dirty="0"/>
                <a:t>	Regularly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208F9ABB-3AAD-6484-9E4B-9DA5CD0017AA}"/>
              </a:ext>
            </a:extLst>
          </p:cNvPr>
          <p:cNvGrpSpPr/>
          <p:nvPr/>
        </p:nvGrpSpPr>
        <p:grpSpPr>
          <a:xfrm>
            <a:off x="2264134" y="3802425"/>
            <a:ext cx="4088176" cy="545029"/>
            <a:chOff x="146239" y="2729344"/>
            <a:chExt cx="7886167" cy="758553"/>
          </a:xfrm>
        </p:grpSpPr>
        <p:sp>
          <p:nvSpPr>
            <p:cNvPr id="23" name="Arrow: Chevron 22">
              <a:extLst>
                <a:ext uri="{FF2B5EF4-FFF2-40B4-BE49-F238E27FC236}">
                  <a16:creationId xmlns:a16="http://schemas.microsoft.com/office/drawing/2014/main" id="{13D1D7D4-DEE0-5ABB-730F-68A2BD5FEEA4}"/>
                </a:ext>
              </a:extLst>
            </p:cNvPr>
            <p:cNvSpPr/>
            <p:nvPr/>
          </p:nvSpPr>
          <p:spPr>
            <a:xfrm>
              <a:off x="146239" y="2729344"/>
              <a:ext cx="958507" cy="758553"/>
            </a:xfrm>
            <a:prstGeom prst="chevron">
              <a:avLst>
                <a:gd name="adj" fmla="val 70610"/>
              </a:avLst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Arrow: Chevron 23">
              <a:extLst>
                <a:ext uri="{FF2B5EF4-FFF2-40B4-BE49-F238E27FC236}">
                  <a16:creationId xmlns:a16="http://schemas.microsoft.com/office/drawing/2014/main" id="{DCB53A48-A2A5-EA69-7B96-C8881D4F0996}"/>
                </a:ext>
              </a:extLst>
            </p:cNvPr>
            <p:cNvSpPr/>
            <p:nvPr/>
          </p:nvSpPr>
          <p:spPr>
            <a:xfrm>
              <a:off x="1300393" y="2729344"/>
              <a:ext cx="958507" cy="758553"/>
            </a:xfrm>
            <a:prstGeom prst="chevron">
              <a:avLst>
                <a:gd name="adj" fmla="val 70610"/>
              </a:avLst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Arrow: Chevron 24">
              <a:extLst>
                <a:ext uri="{FF2B5EF4-FFF2-40B4-BE49-F238E27FC236}">
                  <a16:creationId xmlns:a16="http://schemas.microsoft.com/office/drawing/2014/main" id="{46A7542C-1A6D-DD6F-D472-2E2E5730CC90}"/>
                </a:ext>
              </a:extLst>
            </p:cNvPr>
            <p:cNvSpPr/>
            <p:nvPr/>
          </p:nvSpPr>
          <p:spPr>
            <a:xfrm>
              <a:off x="2455459" y="2729344"/>
              <a:ext cx="958507" cy="758553"/>
            </a:xfrm>
            <a:prstGeom prst="chevron">
              <a:avLst>
                <a:gd name="adj" fmla="val 70610"/>
              </a:avLst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Arrow: Chevron 25">
              <a:extLst>
                <a:ext uri="{FF2B5EF4-FFF2-40B4-BE49-F238E27FC236}">
                  <a16:creationId xmlns:a16="http://schemas.microsoft.com/office/drawing/2014/main" id="{D662D5B6-A6D0-5CE2-136B-220628B2D7AC}"/>
                </a:ext>
              </a:extLst>
            </p:cNvPr>
            <p:cNvSpPr/>
            <p:nvPr/>
          </p:nvSpPr>
          <p:spPr>
            <a:xfrm>
              <a:off x="3609613" y="2729344"/>
              <a:ext cx="958507" cy="758553"/>
            </a:xfrm>
            <a:prstGeom prst="chevron">
              <a:avLst>
                <a:gd name="adj" fmla="val 70610"/>
              </a:avLst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Arrow: Chevron 26">
              <a:extLst>
                <a:ext uri="{FF2B5EF4-FFF2-40B4-BE49-F238E27FC236}">
                  <a16:creationId xmlns:a16="http://schemas.microsoft.com/office/drawing/2014/main" id="{46EC3A4D-AE08-78E1-1087-54756569EA85}"/>
                </a:ext>
              </a:extLst>
            </p:cNvPr>
            <p:cNvSpPr/>
            <p:nvPr/>
          </p:nvSpPr>
          <p:spPr>
            <a:xfrm>
              <a:off x="4764679" y="2729344"/>
              <a:ext cx="958507" cy="758553"/>
            </a:xfrm>
            <a:prstGeom prst="chevron">
              <a:avLst>
                <a:gd name="adj" fmla="val 70610"/>
              </a:avLst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Arrow: Chevron 27">
              <a:extLst>
                <a:ext uri="{FF2B5EF4-FFF2-40B4-BE49-F238E27FC236}">
                  <a16:creationId xmlns:a16="http://schemas.microsoft.com/office/drawing/2014/main" id="{646C9519-DF18-6E3E-F074-1E4D92158162}"/>
                </a:ext>
              </a:extLst>
            </p:cNvPr>
            <p:cNvSpPr/>
            <p:nvPr/>
          </p:nvSpPr>
          <p:spPr>
            <a:xfrm>
              <a:off x="5918833" y="2729344"/>
              <a:ext cx="958507" cy="758553"/>
            </a:xfrm>
            <a:prstGeom prst="chevron">
              <a:avLst>
                <a:gd name="adj" fmla="val 70610"/>
              </a:avLst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Arrow: Chevron 28">
              <a:extLst>
                <a:ext uri="{FF2B5EF4-FFF2-40B4-BE49-F238E27FC236}">
                  <a16:creationId xmlns:a16="http://schemas.microsoft.com/office/drawing/2014/main" id="{739ACF93-1178-293F-11DA-2EF77CFA51FA}"/>
                </a:ext>
              </a:extLst>
            </p:cNvPr>
            <p:cNvSpPr/>
            <p:nvPr/>
          </p:nvSpPr>
          <p:spPr>
            <a:xfrm>
              <a:off x="7073899" y="2729344"/>
              <a:ext cx="958507" cy="758553"/>
            </a:xfrm>
            <a:prstGeom prst="chevron">
              <a:avLst>
                <a:gd name="adj" fmla="val 70610"/>
              </a:avLst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0923211A-DF9A-0580-A9CD-F5E59F39AE02}"/>
                </a:ext>
              </a:extLst>
            </p:cNvPr>
            <p:cNvSpPr/>
            <p:nvPr/>
          </p:nvSpPr>
          <p:spPr>
            <a:xfrm>
              <a:off x="146239" y="2836719"/>
              <a:ext cx="7342143" cy="499116"/>
            </a:xfrm>
            <a:custGeom>
              <a:avLst/>
              <a:gdLst>
                <a:gd name="csX0" fmla="*/ 0 w 8318118"/>
                <a:gd name="csY0" fmla="*/ 0 h 1216499"/>
                <a:gd name="csX1" fmla="*/ 8318118 w 8318118"/>
                <a:gd name="csY1" fmla="*/ 0 h 1216499"/>
                <a:gd name="csX2" fmla="*/ 8318118 w 8318118"/>
                <a:gd name="csY2" fmla="*/ 1216499 h 1216499"/>
                <a:gd name="csX3" fmla="*/ 0 w 8318118"/>
                <a:gd name="csY3" fmla="*/ 1216499 h 1216499"/>
                <a:gd name="csX4" fmla="*/ 0 w 8318118"/>
                <a:gd name="csY4" fmla="*/ 0 h 121649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8318118" h="1216499">
                  <a:moveTo>
                    <a:pt x="0" y="0"/>
                  </a:moveTo>
                  <a:lnTo>
                    <a:pt x="8318118" y="0"/>
                  </a:lnTo>
                  <a:lnTo>
                    <a:pt x="8318118" y="1216499"/>
                  </a:lnTo>
                  <a:lnTo>
                    <a:pt x="0" y="1216499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marL="0" lvl="0" indent="0" algn="l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500" kern="1200" dirty="0">
                  <a:solidFill>
                    <a:srgbClr val="FF0000"/>
                  </a:solidFill>
                </a:rPr>
                <a:t>C. </a:t>
              </a:r>
              <a:r>
                <a:rPr lang="en-US" sz="1500" kern="1200" dirty="0"/>
                <a:t>	Once or twice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05F47693-6C53-F202-7D0A-D6B804A7DEE3}"/>
              </a:ext>
            </a:extLst>
          </p:cNvPr>
          <p:cNvGrpSpPr/>
          <p:nvPr/>
        </p:nvGrpSpPr>
        <p:grpSpPr>
          <a:xfrm>
            <a:off x="2263897" y="4397580"/>
            <a:ext cx="4088176" cy="545029"/>
            <a:chOff x="146239" y="2729344"/>
            <a:chExt cx="7886167" cy="758553"/>
          </a:xfrm>
        </p:grpSpPr>
        <p:sp>
          <p:nvSpPr>
            <p:cNvPr id="32" name="Arrow: Chevron 31">
              <a:extLst>
                <a:ext uri="{FF2B5EF4-FFF2-40B4-BE49-F238E27FC236}">
                  <a16:creationId xmlns:a16="http://schemas.microsoft.com/office/drawing/2014/main" id="{C590EE1A-80E3-5070-025A-95EB9E3EE208}"/>
                </a:ext>
              </a:extLst>
            </p:cNvPr>
            <p:cNvSpPr/>
            <p:nvPr/>
          </p:nvSpPr>
          <p:spPr>
            <a:xfrm>
              <a:off x="146239" y="2729344"/>
              <a:ext cx="958507" cy="758553"/>
            </a:xfrm>
            <a:prstGeom prst="chevron">
              <a:avLst>
                <a:gd name="adj" fmla="val 70610"/>
              </a:avLst>
            </a:prstGeom>
            <a:solidFill>
              <a:schemeClr val="bg2">
                <a:lumMod val="60000"/>
                <a:lumOff val="40000"/>
              </a:schemeClr>
            </a:solidFill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3" name="Arrow: Chevron 32">
              <a:extLst>
                <a:ext uri="{FF2B5EF4-FFF2-40B4-BE49-F238E27FC236}">
                  <a16:creationId xmlns:a16="http://schemas.microsoft.com/office/drawing/2014/main" id="{B52FA879-63A0-BA74-1A2D-145AC53E425F}"/>
                </a:ext>
              </a:extLst>
            </p:cNvPr>
            <p:cNvSpPr/>
            <p:nvPr/>
          </p:nvSpPr>
          <p:spPr>
            <a:xfrm>
              <a:off x="1300393" y="2729344"/>
              <a:ext cx="958507" cy="758553"/>
            </a:xfrm>
            <a:prstGeom prst="chevron">
              <a:avLst>
                <a:gd name="adj" fmla="val 70610"/>
              </a:avLst>
            </a:prstGeom>
            <a:solidFill>
              <a:schemeClr val="bg2">
                <a:lumMod val="60000"/>
                <a:lumOff val="40000"/>
              </a:schemeClr>
            </a:solidFill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4" name="Arrow: Chevron 33">
              <a:extLst>
                <a:ext uri="{FF2B5EF4-FFF2-40B4-BE49-F238E27FC236}">
                  <a16:creationId xmlns:a16="http://schemas.microsoft.com/office/drawing/2014/main" id="{A8AE2B42-DDB0-F4AA-E450-714A58C03D4E}"/>
                </a:ext>
              </a:extLst>
            </p:cNvPr>
            <p:cNvSpPr/>
            <p:nvPr/>
          </p:nvSpPr>
          <p:spPr>
            <a:xfrm>
              <a:off x="2455459" y="2729344"/>
              <a:ext cx="958507" cy="758553"/>
            </a:xfrm>
            <a:prstGeom prst="chevron">
              <a:avLst>
                <a:gd name="adj" fmla="val 70610"/>
              </a:avLst>
            </a:prstGeom>
            <a:solidFill>
              <a:schemeClr val="bg2">
                <a:lumMod val="60000"/>
                <a:lumOff val="40000"/>
              </a:schemeClr>
            </a:solidFill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5" name="Arrow: Chevron 34">
              <a:extLst>
                <a:ext uri="{FF2B5EF4-FFF2-40B4-BE49-F238E27FC236}">
                  <a16:creationId xmlns:a16="http://schemas.microsoft.com/office/drawing/2014/main" id="{639BA429-C0F8-991A-6C9A-40840185C6A6}"/>
                </a:ext>
              </a:extLst>
            </p:cNvPr>
            <p:cNvSpPr/>
            <p:nvPr/>
          </p:nvSpPr>
          <p:spPr>
            <a:xfrm>
              <a:off x="3609613" y="2729344"/>
              <a:ext cx="958507" cy="758553"/>
            </a:xfrm>
            <a:prstGeom prst="chevron">
              <a:avLst>
                <a:gd name="adj" fmla="val 70610"/>
              </a:avLst>
            </a:prstGeom>
            <a:solidFill>
              <a:schemeClr val="bg2">
                <a:lumMod val="60000"/>
                <a:lumOff val="40000"/>
              </a:schemeClr>
            </a:solidFill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6" name="Arrow: Chevron 35">
              <a:extLst>
                <a:ext uri="{FF2B5EF4-FFF2-40B4-BE49-F238E27FC236}">
                  <a16:creationId xmlns:a16="http://schemas.microsoft.com/office/drawing/2014/main" id="{EBB6C6D3-D46E-35B1-0C16-0C2FB76FA719}"/>
                </a:ext>
              </a:extLst>
            </p:cNvPr>
            <p:cNvSpPr/>
            <p:nvPr/>
          </p:nvSpPr>
          <p:spPr>
            <a:xfrm>
              <a:off x="4764679" y="2729344"/>
              <a:ext cx="958507" cy="758553"/>
            </a:xfrm>
            <a:prstGeom prst="chevron">
              <a:avLst>
                <a:gd name="adj" fmla="val 70610"/>
              </a:avLst>
            </a:prstGeom>
            <a:solidFill>
              <a:schemeClr val="bg2">
                <a:lumMod val="60000"/>
                <a:lumOff val="40000"/>
              </a:schemeClr>
            </a:solidFill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7" name="Arrow: Chevron 36">
              <a:extLst>
                <a:ext uri="{FF2B5EF4-FFF2-40B4-BE49-F238E27FC236}">
                  <a16:creationId xmlns:a16="http://schemas.microsoft.com/office/drawing/2014/main" id="{CE9CC1BB-C2A7-809A-3059-C4EE4BAB38F1}"/>
                </a:ext>
              </a:extLst>
            </p:cNvPr>
            <p:cNvSpPr/>
            <p:nvPr/>
          </p:nvSpPr>
          <p:spPr>
            <a:xfrm>
              <a:off x="5918833" y="2729344"/>
              <a:ext cx="958507" cy="758553"/>
            </a:xfrm>
            <a:prstGeom prst="chevron">
              <a:avLst>
                <a:gd name="adj" fmla="val 70610"/>
              </a:avLst>
            </a:prstGeom>
            <a:solidFill>
              <a:schemeClr val="bg2">
                <a:lumMod val="60000"/>
                <a:lumOff val="40000"/>
              </a:schemeClr>
            </a:solidFill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8" name="Arrow: Chevron 37">
              <a:extLst>
                <a:ext uri="{FF2B5EF4-FFF2-40B4-BE49-F238E27FC236}">
                  <a16:creationId xmlns:a16="http://schemas.microsoft.com/office/drawing/2014/main" id="{F7F58967-0420-E407-A202-BE0CCBD89D7A}"/>
                </a:ext>
              </a:extLst>
            </p:cNvPr>
            <p:cNvSpPr/>
            <p:nvPr/>
          </p:nvSpPr>
          <p:spPr>
            <a:xfrm>
              <a:off x="7073899" y="2729344"/>
              <a:ext cx="958507" cy="758553"/>
            </a:xfrm>
            <a:prstGeom prst="chevron">
              <a:avLst>
                <a:gd name="adj" fmla="val 70610"/>
              </a:avLst>
            </a:prstGeom>
            <a:solidFill>
              <a:schemeClr val="bg2">
                <a:lumMod val="60000"/>
                <a:lumOff val="40000"/>
              </a:schemeClr>
            </a:solidFill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1C78A992-1244-A3A6-EECC-372C13BD215E}"/>
                </a:ext>
              </a:extLst>
            </p:cNvPr>
            <p:cNvSpPr/>
            <p:nvPr/>
          </p:nvSpPr>
          <p:spPr>
            <a:xfrm>
              <a:off x="146239" y="2836719"/>
              <a:ext cx="7342143" cy="499117"/>
            </a:xfrm>
            <a:custGeom>
              <a:avLst/>
              <a:gdLst>
                <a:gd name="csX0" fmla="*/ 0 w 8318118"/>
                <a:gd name="csY0" fmla="*/ 0 h 1216499"/>
                <a:gd name="csX1" fmla="*/ 8318118 w 8318118"/>
                <a:gd name="csY1" fmla="*/ 0 h 1216499"/>
                <a:gd name="csX2" fmla="*/ 8318118 w 8318118"/>
                <a:gd name="csY2" fmla="*/ 1216499 h 1216499"/>
                <a:gd name="csX3" fmla="*/ 0 w 8318118"/>
                <a:gd name="csY3" fmla="*/ 1216499 h 1216499"/>
                <a:gd name="csX4" fmla="*/ 0 w 8318118"/>
                <a:gd name="csY4" fmla="*/ 0 h 121649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8318118" h="1216499">
                  <a:moveTo>
                    <a:pt x="0" y="0"/>
                  </a:moveTo>
                  <a:lnTo>
                    <a:pt x="8318118" y="0"/>
                  </a:lnTo>
                  <a:lnTo>
                    <a:pt x="8318118" y="1216499"/>
                  </a:lnTo>
                  <a:lnTo>
                    <a:pt x="0" y="1216499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marL="0" lvl="0" indent="0" algn="l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500" kern="1200" dirty="0">
                  <a:solidFill>
                    <a:srgbClr val="FF0000"/>
                  </a:solidFill>
                </a:rPr>
                <a:t>D. </a:t>
              </a:r>
              <a:r>
                <a:rPr lang="en-US" sz="1500" kern="1200" dirty="0"/>
                <a:t>	Never</a:t>
              </a:r>
            </a:p>
          </p:txBody>
        </p:sp>
      </p:grpSp>
      <p:sp>
        <p:nvSpPr>
          <p:cNvPr id="41" name="TextBox 40">
            <a:extLst>
              <a:ext uri="{FF2B5EF4-FFF2-40B4-BE49-F238E27FC236}">
                <a16:creationId xmlns:a16="http://schemas.microsoft.com/office/drawing/2014/main" id="{291CFF78-E68F-DBB9-765A-40C43BF75EB3}"/>
              </a:ext>
            </a:extLst>
          </p:cNvPr>
          <p:cNvSpPr txBox="1"/>
          <p:nvPr/>
        </p:nvSpPr>
        <p:spPr>
          <a:xfrm>
            <a:off x="226341" y="1873637"/>
            <a:ext cx="881375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rtl="0">
              <a:spcBef>
                <a:spcPts val="180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often do you assign writing in a typical semester?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B093EFE-AD31-FD64-79A9-1A83FE619F13}"/>
              </a:ext>
            </a:extLst>
          </p:cNvPr>
          <p:cNvSpPr txBox="1"/>
          <p:nvPr/>
        </p:nvSpPr>
        <p:spPr>
          <a:xfrm>
            <a:off x="226341" y="1356867"/>
            <a:ext cx="4572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rtl="0">
              <a:spcBef>
                <a:spcPts val="1800"/>
              </a:spcBef>
              <a:spcAft>
                <a:spcPts val="0"/>
              </a:spcAft>
              <a:buNone/>
            </a:pPr>
            <a:r>
              <a:rPr lang="en-US" sz="2000" dirty="0"/>
              <a:t>Show of hands: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>
            <a:spLocks noGrp="1"/>
          </p:cNvSpPr>
          <p:nvPr>
            <p:ph type="title"/>
          </p:nvPr>
        </p:nvSpPr>
        <p:spPr>
          <a:xfrm>
            <a:off x="0" y="178008"/>
            <a:ext cx="9141600" cy="1028700"/>
          </a:xfrm>
        </p:spPr>
        <p:txBody>
          <a:bodyPr spcFirstLastPara="1" wrap="square" lIns="1028700" tIns="68575" rIns="617225" bIns="13715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Quick survey 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5DC52E0-5C80-9185-D89C-135462B5F371}"/>
              </a:ext>
            </a:extLst>
          </p:cNvPr>
          <p:cNvGrpSpPr/>
          <p:nvPr/>
        </p:nvGrpSpPr>
        <p:grpSpPr>
          <a:xfrm>
            <a:off x="733648" y="1247679"/>
            <a:ext cx="7674302" cy="3385568"/>
            <a:chOff x="733648" y="1247679"/>
            <a:chExt cx="7674302" cy="3385568"/>
          </a:xfrm>
        </p:grpSpPr>
        <p:sp>
          <p:nvSpPr>
            <p:cNvPr id="3" name="Freeform: Shape 2">
              <a:extLst>
                <a:ext uri="{FF2B5EF4-FFF2-40B4-BE49-F238E27FC236}">
                  <a16:creationId xmlns:a16="http://schemas.microsoft.com/office/drawing/2014/main" id="{B210EBDF-D45D-D99C-9B40-581CB50D20B7}"/>
                </a:ext>
              </a:extLst>
            </p:cNvPr>
            <p:cNvSpPr/>
            <p:nvPr/>
          </p:nvSpPr>
          <p:spPr>
            <a:xfrm>
              <a:off x="733648" y="1247679"/>
              <a:ext cx="7674302" cy="697663"/>
            </a:xfrm>
            <a:custGeom>
              <a:avLst/>
              <a:gdLst>
                <a:gd name="csX0" fmla="*/ 0 w 7674302"/>
                <a:gd name="csY0" fmla="*/ 0 h 697663"/>
                <a:gd name="csX1" fmla="*/ 7674302 w 7674302"/>
                <a:gd name="csY1" fmla="*/ 0 h 697663"/>
                <a:gd name="csX2" fmla="*/ 7674302 w 7674302"/>
                <a:gd name="csY2" fmla="*/ 697663 h 697663"/>
                <a:gd name="csX3" fmla="*/ 0 w 7674302"/>
                <a:gd name="csY3" fmla="*/ 697663 h 697663"/>
                <a:gd name="csX4" fmla="*/ 0 w 7674302"/>
                <a:gd name="csY4" fmla="*/ 0 h 697663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7674302" h="697663">
                  <a:moveTo>
                    <a:pt x="0" y="0"/>
                  </a:moveTo>
                  <a:lnTo>
                    <a:pt x="7674302" y="0"/>
                  </a:lnTo>
                  <a:lnTo>
                    <a:pt x="7674302" y="697663"/>
                  </a:lnTo>
                  <a:lnTo>
                    <a:pt x="0" y="69766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6200" tIns="76200" rIns="76200" bIns="76200" numCol="1" spcCol="1270" anchor="b" anchorCtr="0">
              <a:noAutofit/>
            </a:bodyPr>
            <a:lstStyle/>
            <a:p>
              <a:pPr marL="0" lvl="0" indent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kern="1200" dirty="0">
                  <a:solidFill>
                    <a:schemeClr val="tx2"/>
                  </a:solidFill>
                </a:rPr>
                <a:t>Shout out your answers: </a:t>
              </a:r>
            </a:p>
          </p:txBody>
        </p:sp>
        <p:sp>
          <p:nvSpPr>
            <p:cNvPr id="4" name="Parallelogram 3">
              <a:extLst>
                <a:ext uri="{FF2B5EF4-FFF2-40B4-BE49-F238E27FC236}">
                  <a16:creationId xmlns:a16="http://schemas.microsoft.com/office/drawing/2014/main" id="{7F0BC11D-D9A7-AD82-ED6F-4501FC93EB94}"/>
                </a:ext>
              </a:extLst>
            </p:cNvPr>
            <p:cNvSpPr/>
            <p:nvPr/>
          </p:nvSpPr>
          <p:spPr>
            <a:xfrm>
              <a:off x="733648" y="1945343"/>
              <a:ext cx="1023240" cy="170540"/>
            </a:xfrm>
            <a:prstGeom prst="parallelogram">
              <a:avLst>
                <a:gd name="adj" fmla="val 14084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5" name="Parallelogram 4">
              <a:extLst>
                <a:ext uri="{FF2B5EF4-FFF2-40B4-BE49-F238E27FC236}">
                  <a16:creationId xmlns:a16="http://schemas.microsoft.com/office/drawing/2014/main" id="{00FDE06E-FEDD-743B-7F69-195B063B3692}"/>
                </a:ext>
              </a:extLst>
            </p:cNvPr>
            <p:cNvSpPr/>
            <p:nvPr/>
          </p:nvSpPr>
          <p:spPr>
            <a:xfrm>
              <a:off x="1816577" y="1945343"/>
              <a:ext cx="1023240" cy="170540"/>
            </a:xfrm>
            <a:prstGeom prst="parallelogram">
              <a:avLst>
                <a:gd name="adj" fmla="val 14084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6" name="Parallelogram 5">
              <a:extLst>
                <a:ext uri="{FF2B5EF4-FFF2-40B4-BE49-F238E27FC236}">
                  <a16:creationId xmlns:a16="http://schemas.microsoft.com/office/drawing/2014/main" id="{24714013-782E-8C79-7329-311EE25E6D7C}"/>
                </a:ext>
              </a:extLst>
            </p:cNvPr>
            <p:cNvSpPr/>
            <p:nvPr/>
          </p:nvSpPr>
          <p:spPr>
            <a:xfrm>
              <a:off x="2899506" y="1945343"/>
              <a:ext cx="1023240" cy="170540"/>
            </a:xfrm>
            <a:prstGeom prst="parallelogram">
              <a:avLst>
                <a:gd name="adj" fmla="val 14084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7" name="Parallelogram 6">
              <a:extLst>
                <a:ext uri="{FF2B5EF4-FFF2-40B4-BE49-F238E27FC236}">
                  <a16:creationId xmlns:a16="http://schemas.microsoft.com/office/drawing/2014/main" id="{9FD9300F-134C-E0B7-F617-9D430D92F3FF}"/>
                </a:ext>
              </a:extLst>
            </p:cNvPr>
            <p:cNvSpPr/>
            <p:nvPr/>
          </p:nvSpPr>
          <p:spPr>
            <a:xfrm>
              <a:off x="3982436" y="1945343"/>
              <a:ext cx="1023240" cy="170540"/>
            </a:xfrm>
            <a:prstGeom prst="parallelogram">
              <a:avLst>
                <a:gd name="adj" fmla="val 14084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27780ACB-7596-70A4-0EA0-A7D72731E000}"/>
                </a:ext>
              </a:extLst>
            </p:cNvPr>
            <p:cNvSpPr/>
            <p:nvPr/>
          </p:nvSpPr>
          <p:spPr>
            <a:xfrm>
              <a:off x="5065365" y="1945343"/>
              <a:ext cx="1023240" cy="170540"/>
            </a:xfrm>
            <a:prstGeom prst="parallelogram">
              <a:avLst>
                <a:gd name="adj" fmla="val 14084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4AB53FB9-FD00-6FE6-CE77-0778F6E5F23B}"/>
                </a:ext>
              </a:extLst>
            </p:cNvPr>
            <p:cNvSpPr/>
            <p:nvPr/>
          </p:nvSpPr>
          <p:spPr>
            <a:xfrm>
              <a:off x="6148295" y="1945343"/>
              <a:ext cx="1023240" cy="170540"/>
            </a:xfrm>
            <a:prstGeom prst="parallelogram">
              <a:avLst>
                <a:gd name="adj" fmla="val 14084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6CA1B490-291C-2FFF-7966-B52A590EFE69}"/>
                </a:ext>
              </a:extLst>
            </p:cNvPr>
            <p:cNvSpPr/>
            <p:nvPr/>
          </p:nvSpPr>
          <p:spPr>
            <a:xfrm>
              <a:off x="7231224" y="1945343"/>
              <a:ext cx="1023240" cy="170540"/>
            </a:xfrm>
            <a:prstGeom prst="parallelogram">
              <a:avLst>
                <a:gd name="adj" fmla="val 14084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4980D078-E8CF-A057-E9B8-9BFB484C2FC3}"/>
                </a:ext>
              </a:extLst>
            </p:cNvPr>
            <p:cNvSpPr/>
            <p:nvPr/>
          </p:nvSpPr>
          <p:spPr>
            <a:xfrm>
              <a:off x="733648" y="2328746"/>
              <a:ext cx="7674302" cy="697663"/>
            </a:xfrm>
            <a:custGeom>
              <a:avLst/>
              <a:gdLst>
                <a:gd name="csX0" fmla="*/ 0 w 7674302"/>
                <a:gd name="csY0" fmla="*/ 0 h 697663"/>
                <a:gd name="csX1" fmla="*/ 7674302 w 7674302"/>
                <a:gd name="csY1" fmla="*/ 0 h 697663"/>
                <a:gd name="csX2" fmla="*/ 7674302 w 7674302"/>
                <a:gd name="csY2" fmla="*/ 697663 h 697663"/>
                <a:gd name="csX3" fmla="*/ 0 w 7674302"/>
                <a:gd name="csY3" fmla="*/ 697663 h 697663"/>
                <a:gd name="csX4" fmla="*/ 0 w 7674302"/>
                <a:gd name="csY4" fmla="*/ 0 h 697663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7674302" h="697663">
                  <a:moveTo>
                    <a:pt x="0" y="0"/>
                  </a:moveTo>
                  <a:lnTo>
                    <a:pt x="7674302" y="0"/>
                  </a:lnTo>
                  <a:lnTo>
                    <a:pt x="7674302" y="697663"/>
                  </a:lnTo>
                  <a:lnTo>
                    <a:pt x="0" y="69766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6200" tIns="76200" rIns="76200" bIns="76200" numCol="1" spcCol="1270" anchor="b" anchorCtr="0">
              <a:noAutofit/>
            </a:bodyPr>
            <a:lstStyle/>
            <a:p>
              <a:pPr marL="0" lvl="0" indent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kern="1200" dirty="0">
                  <a:solidFill>
                    <a:schemeClr val="tx2"/>
                  </a:solidFill>
                </a:rPr>
                <a:t>What kinds of writing do students do in your courses?</a:t>
              </a:r>
            </a:p>
          </p:txBody>
        </p:sp>
        <p:sp>
          <p:nvSpPr>
            <p:cNvPr id="12" name="Parallelogram 11">
              <a:extLst>
                <a:ext uri="{FF2B5EF4-FFF2-40B4-BE49-F238E27FC236}">
                  <a16:creationId xmlns:a16="http://schemas.microsoft.com/office/drawing/2014/main" id="{DDA56CCD-887B-B6CE-E650-A4AD438D7A07}"/>
                </a:ext>
              </a:extLst>
            </p:cNvPr>
            <p:cNvSpPr/>
            <p:nvPr/>
          </p:nvSpPr>
          <p:spPr>
            <a:xfrm>
              <a:off x="733648" y="3026409"/>
              <a:ext cx="1023240" cy="170540"/>
            </a:xfrm>
            <a:prstGeom prst="parallelogram">
              <a:avLst>
                <a:gd name="adj" fmla="val 14084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D4E4040F-1654-EFC2-B3D2-F9290C565D80}"/>
                </a:ext>
              </a:extLst>
            </p:cNvPr>
            <p:cNvSpPr/>
            <p:nvPr/>
          </p:nvSpPr>
          <p:spPr>
            <a:xfrm>
              <a:off x="1816577" y="3026409"/>
              <a:ext cx="1023240" cy="170540"/>
            </a:xfrm>
            <a:prstGeom prst="parallelogram">
              <a:avLst>
                <a:gd name="adj" fmla="val 14084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62943976-BA89-BAAE-3FCF-6923F7067FBF}"/>
                </a:ext>
              </a:extLst>
            </p:cNvPr>
            <p:cNvSpPr/>
            <p:nvPr/>
          </p:nvSpPr>
          <p:spPr>
            <a:xfrm>
              <a:off x="2899506" y="3026409"/>
              <a:ext cx="1023240" cy="170540"/>
            </a:xfrm>
            <a:prstGeom prst="parallelogram">
              <a:avLst>
                <a:gd name="adj" fmla="val 14084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654850C2-73C4-B8CF-83BE-F57944FDC71A}"/>
                </a:ext>
              </a:extLst>
            </p:cNvPr>
            <p:cNvSpPr/>
            <p:nvPr/>
          </p:nvSpPr>
          <p:spPr>
            <a:xfrm>
              <a:off x="3982436" y="3026409"/>
              <a:ext cx="1023240" cy="170540"/>
            </a:xfrm>
            <a:prstGeom prst="parallelogram">
              <a:avLst>
                <a:gd name="adj" fmla="val 14084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B251875C-C1EC-1556-3869-EC0034995C55}"/>
                </a:ext>
              </a:extLst>
            </p:cNvPr>
            <p:cNvSpPr/>
            <p:nvPr/>
          </p:nvSpPr>
          <p:spPr>
            <a:xfrm>
              <a:off x="5065365" y="3026409"/>
              <a:ext cx="1023240" cy="170540"/>
            </a:xfrm>
            <a:prstGeom prst="parallelogram">
              <a:avLst>
                <a:gd name="adj" fmla="val 14084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DA78F853-9735-B3E1-3704-C100C21D3887}"/>
                </a:ext>
              </a:extLst>
            </p:cNvPr>
            <p:cNvSpPr/>
            <p:nvPr/>
          </p:nvSpPr>
          <p:spPr>
            <a:xfrm>
              <a:off x="6148295" y="3026409"/>
              <a:ext cx="1023240" cy="170540"/>
            </a:xfrm>
            <a:prstGeom prst="parallelogram">
              <a:avLst>
                <a:gd name="adj" fmla="val 14084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C84908B7-AB68-EA8D-D656-449A55453859}"/>
                </a:ext>
              </a:extLst>
            </p:cNvPr>
            <p:cNvSpPr/>
            <p:nvPr/>
          </p:nvSpPr>
          <p:spPr>
            <a:xfrm>
              <a:off x="7231224" y="3026409"/>
              <a:ext cx="1023240" cy="170540"/>
            </a:xfrm>
            <a:prstGeom prst="parallelogram">
              <a:avLst>
                <a:gd name="adj" fmla="val 14084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0086235-80B8-65B7-AAF5-C881FCE616E2}"/>
                </a:ext>
              </a:extLst>
            </p:cNvPr>
            <p:cNvSpPr/>
            <p:nvPr/>
          </p:nvSpPr>
          <p:spPr>
            <a:xfrm>
              <a:off x="733648" y="3765043"/>
              <a:ext cx="7674302" cy="697663"/>
            </a:xfrm>
            <a:custGeom>
              <a:avLst/>
              <a:gdLst>
                <a:gd name="csX0" fmla="*/ 0 w 7674302"/>
                <a:gd name="csY0" fmla="*/ 0 h 697663"/>
                <a:gd name="csX1" fmla="*/ 7674302 w 7674302"/>
                <a:gd name="csY1" fmla="*/ 0 h 697663"/>
                <a:gd name="csX2" fmla="*/ 7674302 w 7674302"/>
                <a:gd name="csY2" fmla="*/ 697663 h 697663"/>
                <a:gd name="csX3" fmla="*/ 0 w 7674302"/>
                <a:gd name="csY3" fmla="*/ 697663 h 697663"/>
                <a:gd name="csX4" fmla="*/ 0 w 7674302"/>
                <a:gd name="csY4" fmla="*/ 0 h 697663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7674302" h="697663">
                  <a:moveTo>
                    <a:pt x="0" y="0"/>
                  </a:moveTo>
                  <a:lnTo>
                    <a:pt x="7674302" y="0"/>
                  </a:lnTo>
                  <a:lnTo>
                    <a:pt x="7674302" y="697663"/>
                  </a:lnTo>
                  <a:lnTo>
                    <a:pt x="0" y="69766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6200" tIns="76200" rIns="76200" bIns="76200" numCol="1" spcCol="1270" anchor="b" anchorCtr="0">
              <a:noAutofit/>
            </a:bodyPr>
            <a:lstStyle/>
            <a:p>
              <a:pPr marL="0" lvl="0" indent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i="1" kern="1200" dirty="0">
                  <a:solidFill>
                    <a:schemeClr val="tx2"/>
                  </a:solidFill>
                </a:rPr>
                <a:t>Potential examples: reflections, SAE records, award/applications, lab reports, project summaries, short responses, etc. </a:t>
              </a:r>
              <a:endParaRPr lang="en-US" sz="2000" kern="1200" dirty="0">
                <a:solidFill>
                  <a:schemeClr val="tx2"/>
                </a:solidFill>
              </a:endParaRPr>
            </a:p>
          </p:txBody>
        </p:sp>
        <p:sp>
          <p:nvSpPr>
            <p:cNvPr id="20" name="Parallelogram 19">
              <a:extLst>
                <a:ext uri="{FF2B5EF4-FFF2-40B4-BE49-F238E27FC236}">
                  <a16:creationId xmlns:a16="http://schemas.microsoft.com/office/drawing/2014/main" id="{991E68D3-87D3-2CB1-1E2C-C3B32C6CDBC8}"/>
                </a:ext>
              </a:extLst>
            </p:cNvPr>
            <p:cNvSpPr/>
            <p:nvPr/>
          </p:nvSpPr>
          <p:spPr>
            <a:xfrm>
              <a:off x="733648" y="4462707"/>
              <a:ext cx="1023240" cy="170540"/>
            </a:xfrm>
            <a:prstGeom prst="parallelogram">
              <a:avLst>
                <a:gd name="adj" fmla="val 14084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1" name="Parallelogram 20">
              <a:extLst>
                <a:ext uri="{FF2B5EF4-FFF2-40B4-BE49-F238E27FC236}">
                  <a16:creationId xmlns:a16="http://schemas.microsoft.com/office/drawing/2014/main" id="{18DC464E-131B-2D63-AE9B-10DA1E5A7791}"/>
                </a:ext>
              </a:extLst>
            </p:cNvPr>
            <p:cNvSpPr/>
            <p:nvPr/>
          </p:nvSpPr>
          <p:spPr>
            <a:xfrm>
              <a:off x="1816577" y="4462707"/>
              <a:ext cx="1023240" cy="170540"/>
            </a:xfrm>
            <a:prstGeom prst="parallelogram">
              <a:avLst>
                <a:gd name="adj" fmla="val 14084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2" name="Parallelogram 21">
              <a:extLst>
                <a:ext uri="{FF2B5EF4-FFF2-40B4-BE49-F238E27FC236}">
                  <a16:creationId xmlns:a16="http://schemas.microsoft.com/office/drawing/2014/main" id="{D26F40E6-F1CC-5D0C-C333-7FD699652FDA}"/>
                </a:ext>
              </a:extLst>
            </p:cNvPr>
            <p:cNvSpPr/>
            <p:nvPr/>
          </p:nvSpPr>
          <p:spPr>
            <a:xfrm>
              <a:off x="2899506" y="4462707"/>
              <a:ext cx="1023240" cy="170540"/>
            </a:xfrm>
            <a:prstGeom prst="parallelogram">
              <a:avLst>
                <a:gd name="adj" fmla="val 14084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Parallelogram 22">
              <a:extLst>
                <a:ext uri="{FF2B5EF4-FFF2-40B4-BE49-F238E27FC236}">
                  <a16:creationId xmlns:a16="http://schemas.microsoft.com/office/drawing/2014/main" id="{386B280B-61DA-E808-4CC6-043433BC884E}"/>
                </a:ext>
              </a:extLst>
            </p:cNvPr>
            <p:cNvSpPr/>
            <p:nvPr/>
          </p:nvSpPr>
          <p:spPr>
            <a:xfrm>
              <a:off x="3982436" y="4462707"/>
              <a:ext cx="1023240" cy="170540"/>
            </a:xfrm>
            <a:prstGeom prst="parallelogram">
              <a:avLst>
                <a:gd name="adj" fmla="val 14084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Parallelogram 23">
              <a:extLst>
                <a:ext uri="{FF2B5EF4-FFF2-40B4-BE49-F238E27FC236}">
                  <a16:creationId xmlns:a16="http://schemas.microsoft.com/office/drawing/2014/main" id="{1FCFCECC-3831-A054-0467-617B0A12A97A}"/>
                </a:ext>
              </a:extLst>
            </p:cNvPr>
            <p:cNvSpPr/>
            <p:nvPr/>
          </p:nvSpPr>
          <p:spPr>
            <a:xfrm>
              <a:off x="5065365" y="4462707"/>
              <a:ext cx="1023240" cy="170540"/>
            </a:xfrm>
            <a:prstGeom prst="parallelogram">
              <a:avLst>
                <a:gd name="adj" fmla="val 14084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Parallelogram 24">
              <a:extLst>
                <a:ext uri="{FF2B5EF4-FFF2-40B4-BE49-F238E27FC236}">
                  <a16:creationId xmlns:a16="http://schemas.microsoft.com/office/drawing/2014/main" id="{2422E53B-7267-614F-A748-390854C1C6F6}"/>
                </a:ext>
              </a:extLst>
            </p:cNvPr>
            <p:cNvSpPr/>
            <p:nvPr/>
          </p:nvSpPr>
          <p:spPr>
            <a:xfrm>
              <a:off x="6148295" y="4462707"/>
              <a:ext cx="1023240" cy="170540"/>
            </a:xfrm>
            <a:prstGeom prst="parallelogram">
              <a:avLst>
                <a:gd name="adj" fmla="val 14084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Parallelogram 25">
              <a:extLst>
                <a:ext uri="{FF2B5EF4-FFF2-40B4-BE49-F238E27FC236}">
                  <a16:creationId xmlns:a16="http://schemas.microsoft.com/office/drawing/2014/main" id="{C76EE66C-2616-DA78-06F6-56A5D1EEE17C}"/>
                </a:ext>
              </a:extLst>
            </p:cNvPr>
            <p:cNvSpPr/>
            <p:nvPr/>
          </p:nvSpPr>
          <p:spPr>
            <a:xfrm>
              <a:off x="7231224" y="4462707"/>
              <a:ext cx="1023240" cy="170540"/>
            </a:xfrm>
            <a:prstGeom prst="parallelogram">
              <a:avLst>
                <a:gd name="adj" fmla="val 14084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</p:spPr>
        <p:txBody>
          <a:bodyPr spcFirstLastPara="1" wrap="square" lIns="1028700" tIns="68575" rIns="617225" bIns="137150" anchor="ctr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accent1"/>
                </a:solidFill>
              </a:rPr>
              <a:t>Scholarship 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4"/>
          <p:cNvSpPr txBox="1">
            <a:spLocks noGrp="1"/>
          </p:cNvSpPr>
          <p:nvPr>
            <p:ph type="title"/>
          </p:nvPr>
        </p:nvSpPr>
        <p:spPr>
          <a:xfrm>
            <a:off x="0" y="214745"/>
            <a:ext cx="9141600" cy="1028700"/>
          </a:xfrm>
        </p:spPr>
        <p:txBody>
          <a:bodyPr spcFirstLastPara="1" wrap="square" lIns="1028700" tIns="68575" rIns="617225" bIns="13715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Writing Matters</a:t>
            </a:r>
          </a:p>
        </p:txBody>
      </p:sp>
      <p:graphicFrame>
        <p:nvGraphicFramePr>
          <p:cNvPr id="78" name="Google Shape;74;p14">
            <a:extLst>
              <a:ext uri="{FF2B5EF4-FFF2-40B4-BE49-F238E27FC236}">
                <a16:creationId xmlns:a16="http://schemas.microsoft.com/office/drawing/2014/main" id="{88D19937-87E3-FBB5-E390-8129C2707C2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8035032"/>
              </p:ext>
            </p:extLst>
          </p:nvPr>
        </p:nvGraphicFramePr>
        <p:xfrm>
          <a:off x="0" y="1745673"/>
          <a:ext cx="9141600" cy="3264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7FE32EAE-AD4C-AC9E-F40E-C5E90934F8ED}"/>
              </a:ext>
            </a:extLst>
          </p:cNvPr>
          <p:cNvSpPr txBox="1"/>
          <p:nvPr/>
        </p:nvSpPr>
        <p:spPr>
          <a:xfrm>
            <a:off x="0" y="1100954"/>
            <a:ext cx="9144000" cy="4247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400" kern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WRITING IS NOT JUST A WAY TO SHOW LEARNING.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>
            <a:spLocks noGrp="1"/>
          </p:cNvSpPr>
          <p:nvPr>
            <p:ph type="title"/>
          </p:nvPr>
        </p:nvSpPr>
        <p:spPr>
          <a:xfrm>
            <a:off x="0" y="480098"/>
            <a:ext cx="8520600" cy="572700"/>
          </a:xfrm>
          <a:prstGeom prst="rect">
            <a:avLst/>
          </a:prstGeom>
        </p:spPr>
        <p:txBody>
          <a:bodyPr spcFirstLastPara="1" wrap="square" lIns="1028700" tIns="68575" rIns="617225" bIns="137150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Writing is a Part of Ag Ed</a:t>
            </a:r>
            <a:endParaRPr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CC163DE1-E5D3-7253-9B3C-340972A52392}"/>
              </a:ext>
            </a:extLst>
          </p:cNvPr>
          <p:cNvGrpSpPr/>
          <p:nvPr/>
        </p:nvGrpSpPr>
        <p:grpSpPr>
          <a:xfrm>
            <a:off x="404037" y="1745368"/>
            <a:ext cx="8370207" cy="2324174"/>
            <a:chOff x="404037" y="1745368"/>
            <a:chExt cx="8370207" cy="2324174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447E0C64-A850-06AB-5836-90E5E8F28385}"/>
                </a:ext>
              </a:extLst>
            </p:cNvPr>
            <p:cNvGrpSpPr/>
            <p:nvPr/>
          </p:nvGrpSpPr>
          <p:grpSpPr>
            <a:xfrm>
              <a:off x="404037" y="1745368"/>
              <a:ext cx="2324173" cy="2324173"/>
              <a:chOff x="404037" y="1835423"/>
              <a:chExt cx="2324173" cy="2324173"/>
            </a:xfrm>
          </p:grpSpPr>
          <p:sp>
            <p:nvSpPr>
              <p:cNvPr id="2" name="Oval 1">
                <a:extLst>
                  <a:ext uri="{FF2B5EF4-FFF2-40B4-BE49-F238E27FC236}">
                    <a16:creationId xmlns:a16="http://schemas.microsoft.com/office/drawing/2014/main" id="{C8BC7956-94A5-5036-F94C-963B405F1326}"/>
                  </a:ext>
                </a:extLst>
              </p:cNvPr>
              <p:cNvSpPr/>
              <p:nvPr/>
            </p:nvSpPr>
            <p:spPr>
              <a:xfrm>
                <a:off x="404037" y="1835423"/>
                <a:ext cx="2324173" cy="2324173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D9CC179-8727-4873-446C-5B989F34AF6C}"/>
                  </a:ext>
                </a:extLst>
              </p:cNvPr>
              <p:cNvSpPr txBox="1"/>
              <p:nvPr/>
            </p:nvSpPr>
            <p:spPr>
              <a:xfrm>
                <a:off x="524509" y="2141665"/>
                <a:ext cx="1932709" cy="17116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39700" lvl="0" algn="ctr">
                  <a:lnSpc>
                    <a:spcPct val="115000"/>
                  </a:lnSpc>
                  <a:spcBef>
                    <a:spcPts val="1200"/>
                  </a:spcBef>
                  <a:buSzPts val="1400"/>
                </a:pPr>
                <a:r>
                  <a:rPr lang="en-US" u="sng" dirty="0">
                    <a:solidFill>
                      <a:schemeClr val="accent1">
                        <a:lumMod val="75000"/>
                      </a:schemeClr>
                    </a:solidFill>
                  </a:rPr>
                  <a:t>Classroom:</a:t>
                </a:r>
              </a:p>
              <a:p>
                <a:pPr marL="139700" lvl="0" algn="ctr">
                  <a:lnSpc>
                    <a:spcPct val="115000"/>
                  </a:lnSpc>
                  <a:spcBef>
                    <a:spcPts val="1200"/>
                  </a:spcBef>
                  <a:buSzPts val="1400"/>
                </a:pPr>
                <a:r>
                  <a:rPr lang="en-US" dirty="0">
                    <a:solidFill>
                      <a:schemeClr val="accent1">
                        <a:lumMod val="75000"/>
                      </a:schemeClr>
                    </a:solidFill>
                  </a:rPr>
                  <a:t>lab reports, technical descriptions, data interpretation, case responses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B0F46F81-81A8-4696-B783-C3CAEA82DF94}"/>
                </a:ext>
              </a:extLst>
            </p:cNvPr>
            <p:cNvGrpSpPr/>
            <p:nvPr/>
          </p:nvGrpSpPr>
          <p:grpSpPr>
            <a:xfrm>
              <a:off x="3427054" y="1745369"/>
              <a:ext cx="2324173" cy="2324173"/>
              <a:chOff x="3427054" y="1745369"/>
              <a:chExt cx="2324173" cy="2324173"/>
            </a:xfrm>
          </p:grpSpPr>
          <p:sp>
            <p:nvSpPr>
              <p:cNvPr id="3" name="Oval 2">
                <a:extLst>
                  <a:ext uri="{FF2B5EF4-FFF2-40B4-BE49-F238E27FC236}">
                    <a16:creationId xmlns:a16="http://schemas.microsoft.com/office/drawing/2014/main" id="{6E417DBC-EC40-B54A-E094-11A1D3109F74}"/>
                  </a:ext>
                </a:extLst>
              </p:cNvPr>
              <p:cNvSpPr/>
              <p:nvPr/>
            </p:nvSpPr>
            <p:spPr>
              <a:xfrm>
                <a:off x="3427054" y="1745369"/>
                <a:ext cx="2324173" cy="2324173"/>
              </a:xfrm>
              <a:prstGeom prst="ellipse">
                <a:avLst/>
              </a:prstGeom>
            </p:spPr>
            <p:style>
              <a:lnRef idx="2">
                <a:schemeClr val="accent6">
                  <a:shade val="15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9622649-83B2-4FBA-33B2-60215A81D64C}"/>
                  </a:ext>
                </a:extLst>
              </p:cNvPr>
              <p:cNvSpPr txBox="1"/>
              <p:nvPr/>
            </p:nvSpPr>
            <p:spPr>
              <a:xfrm>
                <a:off x="3604909" y="2051610"/>
                <a:ext cx="1932709" cy="15577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39700" lvl="0" algn="ctr">
                  <a:lnSpc>
                    <a:spcPct val="115000"/>
                  </a:lnSpc>
                  <a:buSzPts val="1400"/>
                </a:pPr>
                <a:r>
                  <a:rPr lang="en-US" u="sng" dirty="0">
                    <a:solidFill>
                      <a:schemeClr val="bg1"/>
                    </a:solidFill>
                  </a:rPr>
                  <a:t>FFA</a:t>
                </a:r>
                <a:r>
                  <a:rPr lang="en-US" dirty="0">
                    <a:solidFill>
                      <a:schemeClr val="bg1"/>
                    </a:solidFill>
                  </a:rPr>
                  <a:t>: </a:t>
                </a:r>
              </a:p>
              <a:p>
                <a:pPr marL="139700" lvl="0" algn="ctr">
                  <a:lnSpc>
                    <a:spcPct val="115000"/>
                  </a:lnSpc>
                  <a:buSzPts val="1400"/>
                </a:pPr>
                <a:endParaRPr lang="en-US" dirty="0">
                  <a:solidFill>
                    <a:schemeClr val="bg1"/>
                  </a:solidFill>
                </a:endParaRPr>
              </a:p>
              <a:p>
                <a:pPr marL="139700" lvl="0" algn="ctr">
                  <a:lnSpc>
                    <a:spcPct val="115000"/>
                  </a:lnSpc>
                  <a:buSzPts val="1400"/>
                </a:pPr>
                <a:r>
                  <a:rPr lang="en-US" dirty="0">
                    <a:solidFill>
                      <a:schemeClr val="bg1"/>
                    </a:solidFill>
                  </a:rPr>
                  <a:t>speeches, applications, officer materials, promotional writing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C21233A1-F192-6B93-25EA-47192EE05452}"/>
                </a:ext>
              </a:extLst>
            </p:cNvPr>
            <p:cNvGrpSpPr/>
            <p:nvPr/>
          </p:nvGrpSpPr>
          <p:grpSpPr>
            <a:xfrm>
              <a:off x="6450071" y="1745369"/>
              <a:ext cx="2324173" cy="2324173"/>
              <a:chOff x="6450071" y="1745369"/>
              <a:chExt cx="2324173" cy="2324173"/>
            </a:xfrm>
          </p:grpSpPr>
          <p:sp>
            <p:nvSpPr>
              <p:cNvPr id="4" name="Oval 3">
                <a:extLst>
                  <a:ext uri="{FF2B5EF4-FFF2-40B4-BE49-F238E27FC236}">
                    <a16:creationId xmlns:a16="http://schemas.microsoft.com/office/drawing/2014/main" id="{765A7F73-981A-9B80-2345-DDFAC47734E9}"/>
                  </a:ext>
                </a:extLst>
              </p:cNvPr>
              <p:cNvSpPr/>
              <p:nvPr/>
            </p:nvSpPr>
            <p:spPr>
              <a:xfrm>
                <a:off x="6450071" y="1745369"/>
                <a:ext cx="2324173" cy="2324173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922485B-5E4C-47F8-1B15-55E1BF19E583}"/>
                  </a:ext>
                </a:extLst>
              </p:cNvPr>
              <p:cNvSpPr txBox="1"/>
              <p:nvPr/>
            </p:nvSpPr>
            <p:spPr>
              <a:xfrm>
                <a:off x="6521112" y="2051610"/>
                <a:ext cx="2182090" cy="13100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39700" lvl="0" algn="ctr">
                  <a:lnSpc>
                    <a:spcPct val="115000"/>
                  </a:lnSpc>
                  <a:buSzPts val="1400"/>
                </a:pPr>
                <a:r>
                  <a:rPr lang="en-US" u="sng" dirty="0">
                    <a:solidFill>
                      <a:schemeClr val="bg1"/>
                    </a:solidFill>
                  </a:rPr>
                  <a:t>SAE:</a:t>
                </a:r>
              </a:p>
              <a:p>
                <a:pPr marL="139700" lvl="0" algn="ctr">
                  <a:lnSpc>
                    <a:spcPct val="115000"/>
                  </a:lnSpc>
                  <a:buSzPts val="1400"/>
                </a:pPr>
                <a:endParaRPr lang="en-US" dirty="0">
                  <a:solidFill>
                    <a:schemeClr val="bg1"/>
                  </a:solidFill>
                </a:endParaRPr>
              </a:p>
              <a:p>
                <a:pPr marL="139700" lvl="0" algn="ctr">
                  <a:lnSpc>
                    <a:spcPct val="115000"/>
                  </a:lnSpc>
                  <a:buSzPts val="1400"/>
                </a:pPr>
                <a:r>
                  <a:rPr lang="en-US" dirty="0">
                    <a:solidFill>
                      <a:schemeClr val="bg1"/>
                    </a:solidFill>
                  </a:rPr>
                  <a:t>journals, work logs, records, reflections, proficiency narratives</a:t>
                </a:r>
              </a:p>
            </p:txBody>
          </p:sp>
        </p:grp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103CB6A6-760A-1D98-C829-5E6FB04DB576}"/>
              </a:ext>
            </a:extLst>
          </p:cNvPr>
          <p:cNvSpPr txBox="1"/>
          <p:nvPr/>
        </p:nvSpPr>
        <p:spPr>
          <a:xfrm>
            <a:off x="1658903" y="4507161"/>
            <a:ext cx="5860473" cy="318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rgbClr val="000000"/>
                </a:solidFill>
              </a:rPr>
              <a:t>	Bottom line: Writing is already embedded in ag education.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A62F32D-DD56-41A9-C5DC-97D8D7488CDD}"/>
              </a:ext>
            </a:extLst>
          </p:cNvPr>
          <p:cNvSpPr txBox="1"/>
          <p:nvPr/>
        </p:nvSpPr>
        <p:spPr>
          <a:xfrm>
            <a:off x="2303139" y="1216190"/>
            <a:ext cx="4572000" cy="318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rgbClr val="000000"/>
                </a:solidFill>
              </a:rPr>
              <a:t>Ag students already write across the three-circle model: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BD78DD4-68C6-80CC-3D94-9631BDF78FB5}"/>
              </a:ext>
            </a:extLst>
          </p:cNvPr>
          <p:cNvCxnSpPr/>
          <p:nvPr/>
        </p:nvCxnSpPr>
        <p:spPr>
          <a:xfrm>
            <a:off x="2728210" y="2907455"/>
            <a:ext cx="698844" cy="1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2424F36-011E-2410-FE91-A7705347A8E0}"/>
              </a:ext>
            </a:extLst>
          </p:cNvPr>
          <p:cNvCxnSpPr/>
          <p:nvPr/>
        </p:nvCxnSpPr>
        <p:spPr>
          <a:xfrm>
            <a:off x="5751226" y="2907452"/>
            <a:ext cx="698844" cy="1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mond 4">
            <a:extLst>
              <a:ext uri="{FF2B5EF4-FFF2-40B4-BE49-F238E27FC236}">
                <a16:creationId xmlns:a16="http://schemas.microsoft.com/office/drawing/2014/main" id="{BA9E06A5-078A-1AA5-F4CE-79397ADE34EF}"/>
              </a:ext>
            </a:extLst>
          </p:cNvPr>
          <p:cNvSpPr/>
          <p:nvPr/>
        </p:nvSpPr>
        <p:spPr>
          <a:xfrm>
            <a:off x="62346" y="630382"/>
            <a:ext cx="9079254" cy="4513118"/>
          </a:xfrm>
          <a:prstGeom prst="diamond">
            <a:avLst/>
          </a:prstGeom>
          <a:solidFill>
            <a:schemeClr val="accent2">
              <a:tint val="40000"/>
              <a:hueOff val="0"/>
              <a:satOff val="0"/>
              <a:lumOff val="0"/>
              <a:alpha val="43000"/>
            </a:schemeClr>
          </a:solidFill>
        </p:spPr>
        <p:style>
          <a:lnRef idx="0">
            <a:schemeClr val="accent2"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  <p:sp>
        <p:nvSpPr>
          <p:cNvPr id="85" name="Google Shape;85;p16"/>
          <p:cNvSpPr txBox="1">
            <a:spLocks noGrp="1"/>
          </p:cNvSpPr>
          <p:nvPr>
            <p:ph type="title"/>
          </p:nvPr>
        </p:nvSpPr>
        <p:spPr>
          <a:xfrm>
            <a:off x="0" y="249657"/>
            <a:ext cx="9141600" cy="1028700"/>
          </a:xfrm>
        </p:spPr>
        <p:txBody>
          <a:bodyPr spcFirstLastPara="1" wrap="square" lIns="1028700" tIns="68575" rIns="617225" bIns="137150" anchor="ctr" anchorCtr="0">
            <a:normAutofit/>
          </a:bodyPr>
          <a:lstStyle/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700" dirty="0"/>
              <a:t>Ag Ed Scholarship: Teachers </a:t>
            </a: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9266875C-EB92-4C50-B123-9BCF5A5388AC}"/>
              </a:ext>
            </a:extLst>
          </p:cNvPr>
          <p:cNvSpPr/>
          <p:nvPr/>
        </p:nvSpPr>
        <p:spPr>
          <a:xfrm>
            <a:off x="452244" y="2148280"/>
            <a:ext cx="2326943" cy="2125298"/>
          </a:xfrm>
          <a:custGeom>
            <a:avLst/>
            <a:gdLst>
              <a:gd name="csX0" fmla="*/ 0 w 1554413"/>
              <a:gd name="csY0" fmla="*/ 259074 h 1554413"/>
              <a:gd name="csX1" fmla="*/ 259074 w 1554413"/>
              <a:gd name="csY1" fmla="*/ 0 h 1554413"/>
              <a:gd name="csX2" fmla="*/ 1295339 w 1554413"/>
              <a:gd name="csY2" fmla="*/ 0 h 1554413"/>
              <a:gd name="csX3" fmla="*/ 1554413 w 1554413"/>
              <a:gd name="csY3" fmla="*/ 259074 h 1554413"/>
              <a:gd name="csX4" fmla="*/ 1554413 w 1554413"/>
              <a:gd name="csY4" fmla="*/ 1295339 h 1554413"/>
              <a:gd name="csX5" fmla="*/ 1295339 w 1554413"/>
              <a:gd name="csY5" fmla="*/ 1554413 h 1554413"/>
              <a:gd name="csX6" fmla="*/ 259074 w 1554413"/>
              <a:gd name="csY6" fmla="*/ 1554413 h 1554413"/>
              <a:gd name="csX7" fmla="*/ 0 w 1554413"/>
              <a:gd name="csY7" fmla="*/ 1295339 h 1554413"/>
              <a:gd name="csX8" fmla="*/ 0 w 1554413"/>
              <a:gd name="csY8" fmla="*/ 259074 h 155441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1554413" h="1554413">
                <a:moveTo>
                  <a:pt x="0" y="259074"/>
                </a:moveTo>
                <a:cubicBezTo>
                  <a:pt x="0" y="115991"/>
                  <a:pt x="115991" y="0"/>
                  <a:pt x="259074" y="0"/>
                </a:cubicBezTo>
                <a:lnTo>
                  <a:pt x="1295339" y="0"/>
                </a:lnTo>
                <a:cubicBezTo>
                  <a:pt x="1438422" y="0"/>
                  <a:pt x="1554413" y="115991"/>
                  <a:pt x="1554413" y="259074"/>
                </a:cubicBezTo>
                <a:lnTo>
                  <a:pt x="1554413" y="1295339"/>
                </a:lnTo>
                <a:cubicBezTo>
                  <a:pt x="1554413" y="1438422"/>
                  <a:pt x="1438422" y="1554413"/>
                  <a:pt x="1295339" y="1554413"/>
                </a:cubicBezTo>
                <a:lnTo>
                  <a:pt x="259074" y="1554413"/>
                </a:lnTo>
                <a:cubicBezTo>
                  <a:pt x="115991" y="1554413"/>
                  <a:pt x="0" y="1438422"/>
                  <a:pt x="0" y="1295339"/>
                </a:cubicBezTo>
                <a:lnTo>
                  <a:pt x="0" y="259074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0170" tIns="110170" rIns="110170" bIns="110170" numCol="1" spcCol="1270" anchor="t" anchorCtr="0">
            <a:noAutofit/>
          </a:bodyPr>
          <a:lstStyle/>
          <a:p>
            <a:pPr marL="0" lvl="0" indent="0" algn="ctr" defTabSz="3778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b="0" i="0" u="sng" kern="1200" dirty="0">
                <a:hlinkClick r:id="rId3"/>
              </a:rPr>
              <a:t>Clemons et al. 2024</a:t>
            </a:r>
            <a:r>
              <a:rPr lang="en-US" sz="1200" b="0" i="0" kern="1200" dirty="0"/>
              <a:t>: “It is recommended that SBAE teachers and administrators discuss how writing in the agricultural education curriculum could develop a deeper understanding of the best practices and proven methods for instructing students to develop literacy skills in agriculture.”</a:t>
            </a:r>
            <a:endParaRPr lang="en-US" sz="1200" kern="1200" dirty="0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79D49B0-9896-6805-DFF4-B621529736B3}"/>
              </a:ext>
            </a:extLst>
          </p:cNvPr>
          <p:cNvSpPr/>
          <p:nvPr/>
        </p:nvSpPr>
        <p:spPr>
          <a:xfrm>
            <a:off x="3479359" y="2148279"/>
            <a:ext cx="2255155" cy="2125299"/>
          </a:xfrm>
          <a:custGeom>
            <a:avLst/>
            <a:gdLst>
              <a:gd name="csX0" fmla="*/ 0 w 1554413"/>
              <a:gd name="csY0" fmla="*/ 259074 h 1554413"/>
              <a:gd name="csX1" fmla="*/ 259074 w 1554413"/>
              <a:gd name="csY1" fmla="*/ 0 h 1554413"/>
              <a:gd name="csX2" fmla="*/ 1295339 w 1554413"/>
              <a:gd name="csY2" fmla="*/ 0 h 1554413"/>
              <a:gd name="csX3" fmla="*/ 1554413 w 1554413"/>
              <a:gd name="csY3" fmla="*/ 259074 h 1554413"/>
              <a:gd name="csX4" fmla="*/ 1554413 w 1554413"/>
              <a:gd name="csY4" fmla="*/ 1295339 h 1554413"/>
              <a:gd name="csX5" fmla="*/ 1295339 w 1554413"/>
              <a:gd name="csY5" fmla="*/ 1554413 h 1554413"/>
              <a:gd name="csX6" fmla="*/ 259074 w 1554413"/>
              <a:gd name="csY6" fmla="*/ 1554413 h 1554413"/>
              <a:gd name="csX7" fmla="*/ 0 w 1554413"/>
              <a:gd name="csY7" fmla="*/ 1295339 h 1554413"/>
              <a:gd name="csX8" fmla="*/ 0 w 1554413"/>
              <a:gd name="csY8" fmla="*/ 259074 h 155441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1554413" h="1554413">
                <a:moveTo>
                  <a:pt x="0" y="259074"/>
                </a:moveTo>
                <a:cubicBezTo>
                  <a:pt x="0" y="115991"/>
                  <a:pt x="115991" y="0"/>
                  <a:pt x="259074" y="0"/>
                </a:cubicBezTo>
                <a:lnTo>
                  <a:pt x="1295339" y="0"/>
                </a:lnTo>
                <a:cubicBezTo>
                  <a:pt x="1438422" y="0"/>
                  <a:pt x="1554413" y="115991"/>
                  <a:pt x="1554413" y="259074"/>
                </a:cubicBezTo>
                <a:lnTo>
                  <a:pt x="1554413" y="1295339"/>
                </a:lnTo>
                <a:cubicBezTo>
                  <a:pt x="1554413" y="1438422"/>
                  <a:pt x="1438422" y="1554413"/>
                  <a:pt x="1295339" y="1554413"/>
                </a:cubicBezTo>
                <a:lnTo>
                  <a:pt x="259074" y="1554413"/>
                </a:lnTo>
                <a:cubicBezTo>
                  <a:pt x="115991" y="1554413"/>
                  <a:pt x="0" y="1438422"/>
                  <a:pt x="0" y="1295339"/>
                </a:cubicBezTo>
                <a:lnTo>
                  <a:pt x="0" y="259074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0170" tIns="110170" rIns="110170" bIns="110170" numCol="1" spcCol="1270" anchor="ctr" anchorCtr="0">
            <a:noAutofit/>
          </a:bodyPr>
          <a:lstStyle/>
          <a:p>
            <a:pPr marL="0" lvl="0" indent="0" algn="ctr" defTabSz="3778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b="0" i="0" u="sng" kern="1200" dirty="0">
                <a:hlinkClick r:id="rId4"/>
              </a:rPr>
              <a:t>Giorgi et al. 2025</a:t>
            </a:r>
            <a:r>
              <a:rPr lang="en-US" sz="1200" b="0" i="0" kern="1200" dirty="0"/>
              <a:t>: “Broadcasting, video media skills, and technical writing were found to be lacking in SBAE programs, which is consistent with gaps in university counterparts but requested by the profession.” </a:t>
            </a:r>
            <a:endParaRPr lang="en-US" sz="1200" kern="120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7ABBD4CB-7132-114C-8246-4D362AE34C57}"/>
              </a:ext>
            </a:extLst>
          </p:cNvPr>
          <p:cNvSpPr/>
          <p:nvPr/>
        </p:nvSpPr>
        <p:spPr>
          <a:xfrm>
            <a:off x="6434840" y="2148280"/>
            <a:ext cx="2254291" cy="2125298"/>
          </a:xfrm>
          <a:custGeom>
            <a:avLst/>
            <a:gdLst>
              <a:gd name="csX0" fmla="*/ 0 w 1554413"/>
              <a:gd name="csY0" fmla="*/ 259074 h 1554413"/>
              <a:gd name="csX1" fmla="*/ 259074 w 1554413"/>
              <a:gd name="csY1" fmla="*/ 0 h 1554413"/>
              <a:gd name="csX2" fmla="*/ 1295339 w 1554413"/>
              <a:gd name="csY2" fmla="*/ 0 h 1554413"/>
              <a:gd name="csX3" fmla="*/ 1554413 w 1554413"/>
              <a:gd name="csY3" fmla="*/ 259074 h 1554413"/>
              <a:gd name="csX4" fmla="*/ 1554413 w 1554413"/>
              <a:gd name="csY4" fmla="*/ 1295339 h 1554413"/>
              <a:gd name="csX5" fmla="*/ 1295339 w 1554413"/>
              <a:gd name="csY5" fmla="*/ 1554413 h 1554413"/>
              <a:gd name="csX6" fmla="*/ 259074 w 1554413"/>
              <a:gd name="csY6" fmla="*/ 1554413 h 1554413"/>
              <a:gd name="csX7" fmla="*/ 0 w 1554413"/>
              <a:gd name="csY7" fmla="*/ 1295339 h 1554413"/>
              <a:gd name="csX8" fmla="*/ 0 w 1554413"/>
              <a:gd name="csY8" fmla="*/ 259074 h 155441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1554413" h="1554413">
                <a:moveTo>
                  <a:pt x="0" y="259074"/>
                </a:moveTo>
                <a:cubicBezTo>
                  <a:pt x="0" y="115991"/>
                  <a:pt x="115991" y="0"/>
                  <a:pt x="259074" y="0"/>
                </a:cubicBezTo>
                <a:lnTo>
                  <a:pt x="1295339" y="0"/>
                </a:lnTo>
                <a:cubicBezTo>
                  <a:pt x="1438422" y="0"/>
                  <a:pt x="1554413" y="115991"/>
                  <a:pt x="1554413" y="259074"/>
                </a:cubicBezTo>
                <a:lnTo>
                  <a:pt x="1554413" y="1295339"/>
                </a:lnTo>
                <a:cubicBezTo>
                  <a:pt x="1554413" y="1438422"/>
                  <a:pt x="1438422" y="1554413"/>
                  <a:pt x="1295339" y="1554413"/>
                </a:cubicBezTo>
                <a:lnTo>
                  <a:pt x="259074" y="1554413"/>
                </a:lnTo>
                <a:cubicBezTo>
                  <a:pt x="115991" y="1554413"/>
                  <a:pt x="0" y="1438422"/>
                  <a:pt x="0" y="1295339"/>
                </a:cubicBezTo>
                <a:lnTo>
                  <a:pt x="0" y="259074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0170" tIns="110170" rIns="110170" bIns="110170" numCol="1" spcCol="1270" anchor="ctr" anchorCtr="0">
            <a:noAutofit/>
          </a:bodyPr>
          <a:lstStyle/>
          <a:p>
            <a:pPr marL="0" lvl="0" indent="0" algn="ctr" defTabSz="3778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100" b="0" i="0" u="sng" kern="1200" dirty="0">
                <a:hlinkClick r:id="rId5"/>
              </a:rPr>
              <a:t>Brown 2022</a:t>
            </a:r>
            <a:r>
              <a:rPr lang="en-US" sz="1100" b="0" i="0" kern="1200" dirty="0"/>
              <a:t>: “Writing is a big issue for </a:t>
            </a:r>
            <a:r>
              <a:rPr lang="en-US" sz="1200" b="0" i="0" kern="1200" dirty="0"/>
              <a:t>students</a:t>
            </a:r>
            <a:r>
              <a:rPr lang="en-US" sz="1100" b="0" i="0" kern="1200" dirty="0"/>
              <a:t> in my class, but I’m not trained to provide them with any help”; “The biggest challenge is knowing who or where to go to get assistance with writing…as a teacher and for students”; “I know how to functionally use the English language, but I don’t know how to teach someone else how to because nobody has ever taught me how to do that.” </a:t>
            </a:r>
            <a:endParaRPr lang="en-US" sz="1100" kern="1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0F8AB67-C8DB-7B0B-7A66-4175F9D03736}"/>
              </a:ext>
            </a:extLst>
          </p:cNvPr>
          <p:cNvSpPr txBox="1"/>
          <p:nvPr/>
        </p:nvSpPr>
        <p:spPr>
          <a:xfrm>
            <a:off x="311727" y="1403824"/>
            <a:ext cx="876992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en-US" sz="1800" b="0" i="0" dirty="0"/>
              <a:t>Ag teachers believe writing matters, but it is unevenly supported.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7"/>
          <p:cNvSpPr txBox="1">
            <a:spLocks noGrp="1"/>
          </p:cNvSpPr>
          <p:nvPr>
            <p:ph type="title"/>
          </p:nvPr>
        </p:nvSpPr>
        <p:spPr>
          <a:xfrm>
            <a:off x="-200890" y="217912"/>
            <a:ext cx="9141600" cy="1028700"/>
          </a:xfrm>
        </p:spPr>
        <p:txBody>
          <a:bodyPr spcFirstLastPara="1" wrap="square" lIns="1028700" tIns="68575" rIns="617225" bIns="137150" anchor="ctr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Ag Ed Scholarship: Students </a:t>
            </a:r>
            <a:endParaRPr lang="en-US" dirty="0"/>
          </a:p>
        </p:txBody>
      </p:sp>
      <p:sp>
        <p:nvSpPr>
          <p:cNvPr id="3" name="Straight Connector 2">
            <a:extLst>
              <a:ext uri="{FF2B5EF4-FFF2-40B4-BE49-F238E27FC236}">
                <a16:creationId xmlns:a16="http://schemas.microsoft.com/office/drawing/2014/main" id="{AB17E20D-DFCB-0C4B-F51C-8E4644273CC4}"/>
              </a:ext>
            </a:extLst>
          </p:cNvPr>
          <p:cNvSpPr/>
          <p:nvPr/>
        </p:nvSpPr>
        <p:spPr>
          <a:xfrm>
            <a:off x="134678" y="1219200"/>
            <a:ext cx="8902995" cy="0"/>
          </a:xfrm>
          <a:prstGeom prst="line">
            <a:avLst/>
          </a:prstGeom>
        </p:spPr>
        <p:style>
          <a:lnRef idx="1">
            <a:schemeClr val="accent3">
              <a:hueOff val="0"/>
              <a:satOff val="0"/>
              <a:lumOff val="0"/>
              <a:alphaOff val="0"/>
            </a:schemeClr>
          </a:lnRef>
          <a:fillRef idx="3">
            <a:schemeClr val="accent3">
              <a:hueOff val="0"/>
              <a:satOff val="0"/>
              <a:lumOff val="0"/>
              <a:alphaOff val="0"/>
            </a:schemeClr>
          </a:fillRef>
          <a:effectRef idx="3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FA340DB8-B213-5D04-3403-0DD22756D987}"/>
              </a:ext>
            </a:extLst>
          </p:cNvPr>
          <p:cNvSpPr/>
          <p:nvPr/>
        </p:nvSpPr>
        <p:spPr>
          <a:xfrm>
            <a:off x="134678" y="1219200"/>
            <a:ext cx="2137280" cy="3453918"/>
          </a:xfrm>
          <a:custGeom>
            <a:avLst/>
            <a:gdLst>
              <a:gd name="csX0" fmla="*/ 0 w 2137280"/>
              <a:gd name="csY0" fmla="*/ 0 h 3508744"/>
              <a:gd name="csX1" fmla="*/ 2137280 w 2137280"/>
              <a:gd name="csY1" fmla="*/ 0 h 3508744"/>
              <a:gd name="csX2" fmla="*/ 2137280 w 2137280"/>
              <a:gd name="csY2" fmla="*/ 3508744 h 3508744"/>
              <a:gd name="csX3" fmla="*/ 0 w 2137280"/>
              <a:gd name="csY3" fmla="*/ 3508744 h 3508744"/>
              <a:gd name="csX4" fmla="*/ 0 w 2137280"/>
              <a:gd name="csY4" fmla="*/ 0 h 350874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2137280" h="3508744">
                <a:moveTo>
                  <a:pt x="0" y="0"/>
                </a:moveTo>
                <a:lnTo>
                  <a:pt x="2137280" y="0"/>
                </a:lnTo>
                <a:lnTo>
                  <a:pt x="2137280" y="3508744"/>
                </a:lnTo>
                <a:lnTo>
                  <a:pt x="0" y="3508744"/>
                </a:lnTo>
                <a:lnTo>
                  <a:pt x="0" y="0"/>
                </a:lnTo>
                <a:close/>
              </a:path>
            </a:pathLst>
          </a:custGeom>
          <a:ln/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marL="0" lvl="0" indent="0" algn="ctr" defTabSz="800100">
              <a:lnSpc>
                <a:spcPct val="125000"/>
              </a:lnSpc>
              <a:buNone/>
            </a:pPr>
            <a:r>
              <a:rPr lang="en-US" sz="1800" b="0" kern="1200" dirty="0">
                <a:solidFill>
                  <a:schemeClr val="bg1"/>
                </a:solidFill>
              </a:rPr>
              <a:t>The problem </a:t>
            </a:r>
            <a:r>
              <a:rPr lang="en-US" sz="1800" kern="1200" dirty="0">
                <a:solidFill>
                  <a:schemeClr val="bg1"/>
                </a:solidFill>
              </a:rPr>
              <a:t>is</a:t>
            </a:r>
            <a:r>
              <a:rPr lang="en-US" sz="1800" b="0" kern="1200" dirty="0">
                <a:solidFill>
                  <a:schemeClr val="bg1"/>
                </a:solidFill>
              </a:rPr>
              <a:t> support, not necessarily belief</a:t>
            </a:r>
            <a:r>
              <a:rPr lang="en-US" sz="1800" kern="1200" dirty="0">
                <a:solidFill>
                  <a:schemeClr val="bg1"/>
                </a:solidFill>
              </a:rPr>
              <a:t>.</a:t>
            </a:r>
          </a:p>
          <a:p>
            <a:pPr marL="0" lvl="0" indent="0" algn="ctr" defTabSz="800100">
              <a:lnSpc>
                <a:spcPct val="125000"/>
              </a:lnSpc>
              <a:buNone/>
            </a:pPr>
            <a:endParaRPr lang="en-US" sz="1800" b="0" kern="1200" dirty="0">
              <a:solidFill>
                <a:schemeClr val="bg1"/>
              </a:solidFill>
            </a:endParaRPr>
          </a:p>
          <a:p>
            <a:pPr marL="0" lvl="0" indent="0" algn="ctr" defTabSz="800100">
              <a:lnSpc>
                <a:spcPct val="125000"/>
              </a:lnSpc>
              <a:buNone/>
            </a:pPr>
            <a:r>
              <a:rPr lang="en-US" sz="1800" b="0" kern="1200" dirty="0">
                <a:solidFill>
                  <a:schemeClr val="bg1"/>
                </a:solidFill>
              </a:rPr>
              <a:t>Students also know writing matters</a:t>
            </a:r>
            <a:r>
              <a:rPr lang="en-US" sz="1800" kern="1200" dirty="0">
                <a:solidFill>
                  <a:schemeClr val="bg1"/>
                </a:solidFill>
              </a:rPr>
              <a:t>,</a:t>
            </a:r>
            <a:r>
              <a:rPr lang="en-US" sz="1800" b="0" kern="1200" dirty="0">
                <a:solidFill>
                  <a:schemeClr val="bg1"/>
                </a:solidFill>
              </a:rPr>
              <a:t> but confidence is fragile.</a:t>
            </a: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EB7A8328-34FC-1B1B-54A7-C79DE6A8E57D}"/>
              </a:ext>
            </a:extLst>
          </p:cNvPr>
          <p:cNvSpPr/>
          <p:nvPr/>
        </p:nvSpPr>
        <p:spPr>
          <a:xfrm>
            <a:off x="2398722" y="1274024"/>
            <a:ext cx="6633948" cy="1096482"/>
          </a:xfrm>
          <a:custGeom>
            <a:avLst/>
            <a:gdLst>
              <a:gd name="csX0" fmla="*/ 0 w 6633948"/>
              <a:gd name="csY0" fmla="*/ 0 h 1096482"/>
              <a:gd name="csX1" fmla="*/ 6633948 w 6633948"/>
              <a:gd name="csY1" fmla="*/ 0 h 1096482"/>
              <a:gd name="csX2" fmla="*/ 6633948 w 6633948"/>
              <a:gd name="csY2" fmla="*/ 1096482 h 1096482"/>
              <a:gd name="csX3" fmla="*/ 0 w 6633948"/>
              <a:gd name="csY3" fmla="*/ 1096482 h 1096482"/>
              <a:gd name="csX4" fmla="*/ 0 w 6633948"/>
              <a:gd name="csY4" fmla="*/ 0 h 109648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6633948" h="1096482">
                <a:moveTo>
                  <a:pt x="0" y="0"/>
                </a:moveTo>
                <a:lnTo>
                  <a:pt x="6633948" y="0"/>
                </a:lnTo>
                <a:lnTo>
                  <a:pt x="6633948" y="1096482"/>
                </a:lnTo>
                <a:lnTo>
                  <a:pt x="0" y="1096482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8580" tIns="68580" rIns="68580" bIns="68580" numCol="1" spcCol="1270" anchor="t" anchorCtr="0">
            <a:noAutofit/>
          </a:bodyPr>
          <a:lstStyle/>
          <a:p>
            <a:pPr marL="0" lvl="0" indent="0" algn="l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800" u="sng" kern="1200" dirty="0">
                <a:solidFill>
                  <a:schemeClr val="bg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Ruth &amp; Emmert 2019</a:t>
            </a:r>
            <a:r>
              <a:rPr lang="en-US" sz="1800" kern="1200" dirty="0">
                <a:solidFill>
                  <a:schemeClr val="bg2"/>
                </a:solidFill>
              </a:rPr>
              <a:t>: </a:t>
            </a:r>
            <a:r>
              <a:rPr lang="en-US" sz="1800" kern="1200" dirty="0"/>
              <a:t>“Increased writing apprehension decreased expectation for success.”</a:t>
            </a:r>
          </a:p>
        </p:txBody>
      </p:sp>
      <p:sp>
        <p:nvSpPr>
          <p:cNvPr id="6" name="Straight Connector 5">
            <a:extLst>
              <a:ext uri="{FF2B5EF4-FFF2-40B4-BE49-F238E27FC236}">
                <a16:creationId xmlns:a16="http://schemas.microsoft.com/office/drawing/2014/main" id="{44B5B284-D718-1059-742D-BCEBB9766727}"/>
              </a:ext>
            </a:extLst>
          </p:cNvPr>
          <p:cNvSpPr/>
          <p:nvPr/>
        </p:nvSpPr>
        <p:spPr>
          <a:xfrm>
            <a:off x="2271958" y="2370506"/>
            <a:ext cx="6760711" cy="0"/>
          </a:xfrm>
          <a:prstGeom prst="line">
            <a:avLst/>
          </a:prstGeom>
        </p:spPr>
        <p:style>
          <a:lnRef idx="1">
            <a:schemeClr val="accent3">
              <a:tint val="50000"/>
              <a:hueOff val="0"/>
              <a:satOff val="0"/>
              <a:lumOff val="0"/>
              <a:alphaOff val="0"/>
            </a:schemeClr>
          </a:lnRef>
          <a:fillRef idx="0">
            <a:schemeClr val="accent3">
              <a:hueOff val="0"/>
              <a:satOff val="0"/>
              <a:lumOff val="0"/>
              <a:alphaOff val="0"/>
            </a:schemeClr>
          </a:fillRef>
          <a:effectRef idx="1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489B1884-DA82-B586-4A21-BB833596593B}"/>
              </a:ext>
            </a:extLst>
          </p:cNvPr>
          <p:cNvSpPr/>
          <p:nvPr/>
        </p:nvSpPr>
        <p:spPr>
          <a:xfrm>
            <a:off x="2398722" y="2425330"/>
            <a:ext cx="6633948" cy="1096482"/>
          </a:xfrm>
          <a:custGeom>
            <a:avLst/>
            <a:gdLst>
              <a:gd name="csX0" fmla="*/ 0 w 6633948"/>
              <a:gd name="csY0" fmla="*/ 0 h 1096482"/>
              <a:gd name="csX1" fmla="*/ 6633948 w 6633948"/>
              <a:gd name="csY1" fmla="*/ 0 h 1096482"/>
              <a:gd name="csX2" fmla="*/ 6633948 w 6633948"/>
              <a:gd name="csY2" fmla="*/ 1096482 h 1096482"/>
              <a:gd name="csX3" fmla="*/ 0 w 6633948"/>
              <a:gd name="csY3" fmla="*/ 1096482 h 1096482"/>
              <a:gd name="csX4" fmla="*/ 0 w 6633948"/>
              <a:gd name="csY4" fmla="*/ 0 h 109648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6633948" h="1096482">
                <a:moveTo>
                  <a:pt x="0" y="0"/>
                </a:moveTo>
                <a:lnTo>
                  <a:pt x="6633948" y="0"/>
                </a:lnTo>
                <a:lnTo>
                  <a:pt x="6633948" y="1096482"/>
                </a:lnTo>
                <a:lnTo>
                  <a:pt x="0" y="1096482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8580" tIns="68580" rIns="68580" bIns="68580" numCol="1" spcCol="1270" anchor="t" anchorCtr="0">
            <a:noAutofit/>
          </a:bodyPr>
          <a:lstStyle/>
          <a:p>
            <a:pPr marL="0" lvl="0" indent="0" algn="l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800" u="sng" kern="1200" dirty="0">
                <a:solidFill>
                  <a:schemeClr val="bg2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Fischer et al. 2017:</a:t>
            </a:r>
            <a:r>
              <a:rPr lang="en-US" sz="1800" kern="1200" dirty="0">
                <a:solidFill>
                  <a:schemeClr val="bg2"/>
                </a:solidFill>
              </a:rPr>
              <a:t> </a:t>
            </a:r>
            <a:r>
              <a:rPr lang="en-US" sz="1800" kern="1200" dirty="0"/>
              <a:t>“The findings showed writing apprehension, or avoidance-like attitudes, may be diminished in undergraduate students throughout the duration of a writing intensive course.”</a:t>
            </a:r>
          </a:p>
        </p:txBody>
      </p:sp>
      <p:sp>
        <p:nvSpPr>
          <p:cNvPr id="8" name="Straight Connector 7">
            <a:extLst>
              <a:ext uri="{FF2B5EF4-FFF2-40B4-BE49-F238E27FC236}">
                <a16:creationId xmlns:a16="http://schemas.microsoft.com/office/drawing/2014/main" id="{04D909FD-83EB-D39F-4AD5-9E5C22E31995}"/>
              </a:ext>
            </a:extLst>
          </p:cNvPr>
          <p:cNvSpPr/>
          <p:nvPr/>
        </p:nvSpPr>
        <p:spPr>
          <a:xfrm>
            <a:off x="2271958" y="3521813"/>
            <a:ext cx="6760711" cy="0"/>
          </a:xfrm>
          <a:prstGeom prst="line">
            <a:avLst/>
          </a:prstGeom>
        </p:spPr>
        <p:style>
          <a:lnRef idx="1">
            <a:schemeClr val="accent3">
              <a:tint val="50000"/>
              <a:hueOff val="0"/>
              <a:satOff val="0"/>
              <a:lumOff val="0"/>
              <a:alphaOff val="0"/>
            </a:schemeClr>
          </a:lnRef>
          <a:fillRef idx="0">
            <a:schemeClr val="accent3">
              <a:hueOff val="0"/>
              <a:satOff val="0"/>
              <a:lumOff val="0"/>
              <a:alphaOff val="0"/>
            </a:schemeClr>
          </a:fillRef>
          <a:effectRef idx="1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F1F45DE-3FCC-E1FF-9C74-7531E5759B20}"/>
              </a:ext>
            </a:extLst>
          </p:cNvPr>
          <p:cNvSpPr/>
          <p:nvPr/>
        </p:nvSpPr>
        <p:spPr>
          <a:xfrm>
            <a:off x="2398722" y="3576637"/>
            <a:ext cx="6633948" cy="1096482"/>
          </a:xfrm>
          <a:custGeom>
            <a:avLst/>
            <a:gdLst>
              <a:gd name="csX0" fmla="*/ 0 w 6633948"/>
              <a:gd name="csY0" fmla="*/ 0 h 1096482"/>
              <a:gd name="csX1" fmla="*/ 6633948 w 6633948"/>
              <a:gd name="csY1" fmla="*/ 0 h 1096482"/>
              <a:gd name="csX2" fmla="*/ 6633948 w 6633948"/>
              <a:gd name="csY2" fmla="*/ 1096482 h 1096482"/>
              <a:gd name="csX3" fmla="*/ 0 w 6633948"/>
              <a:gd name="csY3" fmla="*/ 1096482 h 1096482"/>
              <a:gd name="csX4" fmla="*/ 0 w 6633948"/>
              <a:gd name="csY4" fmla="*/ 0 h 109648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6633948" h="1096482">
                <a:moveTo>
                  <a:pt x="0" y="0"/>
                </a:moveTo>
                <a:lnTo>
                  <a:pt x="6633948" y="0"/>
                </a:lnTo>
                <a:lnTo>
                  <a:pt x="6633948" y="1096482"/>
                </a:lnTo>
                <a:lnTo>
                  <a:pt x="0" y="1096482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8580" tIns="68580" rIns="68580" bIns="68580" numCol="1" spcCol="1270" anchor="t" anchorCtr="0">
            <a:noAutofit/>
          </a:bodyPr>
          <a:lstStyle/>
          <a:p>
            <a:pPr marL="0" lvl="0" indent="0" algn="l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800" u="sng" kern="1200" dirty="0">
                <a:solidFill>
                  <a:schemeClr val="bg2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Trojan et al. 2016</a:t>
            </a:r>
            <a:r>
              <a:rPr lang="en-US" sz="1800" kern="1200" dirty="0">
                <a:solidFill>
                  <a:schemeClr val="bg2"/>
                </a:solidFill>
              </a:rPr>
              <a:t>: </a:t>
            </a:r>
            <a:r>
              <a:rPr lang="en-US" sz="1800" kern="1200" dirty="0"/>
              <a:t>““Teaching students to write effectively is a process, requiring constant reinforcement and practice”; “Effective writing activities do not need to be extensive papers.” </a:t>
            </a:r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F9C69CBA-B52C-071F-3617-816D7FA8DD47}"/>
              </a:ext>
            </a:extLst>
          </p:cNvPr>
          <p:cNvSpPr/>
          <p:nvPr/>
        </p:nvSpPr>
        <p:spPr>
          <a:xfrm>
            <a:off x="134678" y="4673119"/>
            <a:ext cx="8897991" cy="0"/>
          </a:xfrm>
          <a:prstGeom prst="line">
            <a:avLst/>
          </a:prstGeom>
        </p:spPr>
        <p:style>
          <a:lnRef idx="1">
            <a:schemeClr val="accent3">
              <a:tint val="50000"/>
              <a:hueOff val="0"/>
              <a:satOff val="0"/>
              <a:lumOff val="0"/>
              <a:alphaOff val="0"/>
            </a:schemeClr>
          </a:lnRef>
          <a:fillRef idx="0">
            <a:schemeClr val="accent3">
              <a:hueOff val="0"/>
              <a:satOff val="0"/>
              <a:lumOff val="0"/>
              <a:alphaOff val="0"/>
            </a:schemeClr>
          </a:fillRef>
          <a:effectRef idx="1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ock O flag layouts">
  <a:themeElements>
    <a:clrScheme name="Custom 12">
      <a:dk1>
        <a:sysClr val="windowText" lastClr="000000"/>
      </a:dk1>
      <a:lt1>
        <a:sysClr val="window" lastClr="FFFFFF"/>
      </a:lt1>
      <a:dk2>
        <a:srgbClr val="B73C26"/>
      </a:dk2>
      <a:lt2>
        <a:srgbClr val="C00000"/>
      </a:lt2>
      <a:accent1>
        <a:srgbClr val="7F7F7F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C00000"/>
      </a:accent6>
      <a:hlink>
        <a:srgbClr val="FFBFBF"/>
      </a:hlink>
      <a:folHlink>
        <a:srgbClr val="CCB18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</TotalTime>
  <Words>2312</Words>
  <Application>Microsoft Office PowerPoint</Application>
  <PresentationFormat>On-screen Show (16:9)</PresentationFormat>
  <Paragraphs>219</Paragraphs>
  <Slides>28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1" baseType="lpstr">
      <vt:lpstr>Arial</vt:lpstr>
      <vt:lpstr>Arial Black</vt:lpstr>
      <vt:lpstr>Block O flag layouts</vt:lpstr>
      <vt:lpstr>SUPPORTING STUDENT WRITING IN AGRICULTURAL EDUCATION WITHOUT BECOMING AN ENGLISH TEACHER </vt:lpstr>
      <vt:lpstr>Agenda </vt:lpstr>
      <vt:lpstr>Quick survey  </vt:lpstr>
      <vt:lpstr>Quick survey </vt:lpstr>
      <vt:lpstr>Scholarship </vt:lpstr>
      <vt:lpstr>Writing Matters</vt:lpstr>
      <vt:lpstr>Writing is a Part of Ag Ed</vt:lpstr>
      <vt:lpstr>Ag Ed Scholarship: Teachers </vt:lpstr>
      <vt:lpstr>Ag Ed Scholarship: Students </vt:lpstr>
      <vt:lpstr>The Intervention</vt:lpstr>
      <vt:lpstr>Ag Writing Is a Genre, Not “Generic Writing”</vt:lpstr>
      <vt:lpstr>Theory to Practice </vt:lpstr>
      <vt:lpstr>The Materials: A Flexible Writing Routine</vt:lpstr>
      <vt:lpstr>Overall Purpose </vt:lpstr>
      <vt:lpstr>Handout #1: Before You Write</vt:lpstr>
      <vt:lpstr>Handout #1: Before You Write</vt:lpstr>
      <vt:lpstr>Handout #1: Before You Write</vt:lpstr>
      <vt:lpstr>Handout #2: While You Write</vt:lpstr>
      <vt:lpstr>Handout #2: While You Write</vt:lpstr>
      <vt:lpstr>Handout #3: After You Write </vt:lpstr>
      <vt:lpstr>Handout #3: After You Write </vt:lpstr>
      <vt:lpstr>Handout #3: After You Write </vt:lpstr>
      <vt:lpstr>Group Activity: Asking the Experts</vt:lpstr>
      <vt:lpstr>Group Activity: Asking the Experts</vt:lpstr>
      <vt:lpstr>Group Activity: Asking the Experts</vt:lpstr>
      <vt:lpstr>Group Activity: Asking the Experts</vt:lpstr>
      <vt:lpstr>Wrap-Up </vt:lpstr>
      <vt:lpstr>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Ploskonka, Mitch</cp:lastModifiedBy>
  <cp:revision>8</cp:revision>
  <dcterms:modified xsi:type="dcterms:W3CDTF">2026-06-08T18:09:18Z</dcterms:modified>
</cp:coreProperties>
</file>