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 id="2147483684" r:id="rId2"/>
    <p:sldMasterId id="2147483687" r:id="rId3"/>
    <p:sldMasterId id="2147483690" r:id="rId4"/>
  </p:sldMasterIdLst>
  <p:notesMasterIdLst>
    <p:notesMasterId r:id="rId42"/>
  </p:notesMasterIdLst>
  <p:handoutMasterIdLst>
    <p:handoutMasterId r:id="rId43"/>
  </p:handoutMasterIdLst>
  <p:sldIdLst>
    <p:sldId id="300" r:id="rId5"/>
    <p:sldId id="295" r:id="rId6"/>
    <p:sldId id="343" r:id="rId7"/>
    <p:sldId id="326" r:id="rId8"/>
    <p:sldId id="348" r:id="rId9"/>
    <p:sldId id="313" r:id="rId10"/>
    <p:sldId id="344" r:id="rId11"/>
    <p:sldId id="359" r:id="rId12"/>
    <p:sldId id="347" r:id="rId13"/>
    <p:sldId id="302" r:id="rId14"/>
    <p:sldId id="364" r:id="rId15"/>
    <p:sldId id="353" r:id="rId16"/>
    <p:sldId id="365" r:id="rId17"/>
    <p:sldId id="341" r:id="rId18"/>
    <p:sldId id="357" r:id="rId19"/>
    <p:sldId id="367" r:id="rId20"/>
    <p:sldId id="350" r:id="rId21"/>
    <p:sldId id="368" r:id="rId22"/>
    <p:sldId id="363" r:id="rId23"/>
    <p:sldId id="345" r:id="rId24"/>
    <p:sldId id="346" r:id="rId25"/>
    <p:sldId id="327" r:id="rId26"/>
    <p:sldId id="349" r:id="rId27"/>
    <p:sldId id="351" r:id="rId28"/>
    <p:sldId id="360" r:id="rId29"/>
    <p:sldId id="358" r:id="rId30"/>
    <p:sldId id="361" r:id="rId31"/>
    <p:sldId id="322" r:id="rId32"/>
    <p:sldId id="356" r:id="rId33"/>
    <p:sldId id="354" r:id="rId34"/>
    <p:sldId id="355" r:id="rId35"/>
    <p:sldId id="366" r:id="rId36"/>
    <p:sldId id="369" r:id="rId37"/>
    <p:sldId id="362" r:id="rId38"/>
    <p:sldId id="352" r:id="rId39"/>
    <p:sldId id="301" r:id="rId40"/>
    <p:sldId id="316" r:id="rId41"/>
  </p:sldIdLst>
  <p:sldSz cx="9144000" cy="6858000" type="screen4x3"/>
  <p:notesSz cx="7010400" cy="9296400"/>
  <p:defaultTextStyle>
    <a:defPPr>
      <a:defRPr lang="en-US"/>
    </a:defPPr>
    <a:lvl1pPr algn="l" rtl="0" fontAlgn="base">
      <a:spcBef>
        <a:spcPct val="0"/>
      </a:spcBef>
      <a:spcAft>
        <a:spcPct val="0"/>
      </a:spcAft>
      <a:defRPr sz="28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8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8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8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800" kern="1200">
        <a:solidFill>
          <a:schemeClr val="tx1"/>
        </a:solidFill>
        <a:latin typeface="Times New Roman" charset="0"/>
        <a:ea typeface="ＭＳ Ｐゴシック" charset="0"/>
        <a:cs typeface="+mn-cs"/>
      </a:defRPr>
    </a:lvl5pPr>
    <a:lvl6pPr marL="2286000" algn="l" defTabSz="457200" rtl="0" eaLnBrk="1" latinLnBrk="0" hangingPunct="1">
      <a:defRPr sz="2800" kern="1200">
        <a:solidFill>
          <a:schemeClr val="tx1"/>
        </a:solidFill>
        <a:latin typeface="Times New Roman" charset="0"/>
        <a:ea typeface="ＭＳ Ｐゴシック" charset="0"/>
        <a:cs typeface="+mn-cs"/>
      </a:defRPr>
    </a:lvl6pPr>
    <a:lvl7pPr marL="2743200" algn="l" defTabSz="457200" rtl="0" eaLnBrk="1" latinLnBrk="0" hangingPunct="1">
      <a:defRPr sz="2800" kern="1200">
        <a:solidFill>
          <a:schemeClr val="tx1"/>
        </a:solidFill>
        <a:latin typeface="Times New Roman" charset="0"/>
        <a:ea typeface="ＭＳ Ｐゴシック" charset="0"/>
        <a:cs typeface="+mn-cs"/>
      </a:defRPr>
    </a:lvl7pPr>
    <a:lvl8pPr marL="3200400" algn="l" defTabSz="457200" rtl="0" eaLnBrk="1" latinLnBrk="0" hangingPunct="1">
      <a:defRPr sz="2800" kern="1200">
        <a:solidFill>
          <a:schemeClr val="tx1"/>
        </a:solidFill>
        <a:latin typeface="Times New Roman" charset="0"/>
        <a:ea typeface="ＭＳ Ｐゴシック" charset="0"/>
        <a:cs typeface="+mn-cs"/>
      </a:defRPr>
    </a:lvl8pPr>
    <a:lvl9pPr marL="3657600" algn="l" defTabSz="457200" rtl="0" eaLnBrk="1" latinLnBrk="0" hangingPunct="1">
      <a:defRPr sz="28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0000"/>
    <a:srgbClr val="CC3300"/>
    <a:srgbClr val="FFFFFE"/>
    <a:srgbClr val="FFFFCC"/>
    <a:srgbClr val="009999"/>
    <a:srgbClr val="CC6600"/>
    <a:srgbClr val="0066FF"/>
    <a:srgbClr val="3333CC"/>
    <a:srgbClr val="0066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91" autoAdjust="0"/>
    <p:restoredTop sz="90943"/>
  </p:normalViewPr>
  <p:slideViewPr>
    <p:cSldViewPr>
      <p:cViewPr varScale="1">
        <p:scale>
          <a:sx n="100" d="100"/>
          <a:sy n="100" d="100"/>
        </p:scale>
        <p:origin x="3636" y="96"/>
      </p:cViewPr>
      <p:guideLst>
        <p:guide orient="horz" pos="2160"/>
        <p:guide pos="30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38475" cy="46513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27" tIns="45713" rIns="91427" bIns="45713" numCol="1" anchor="t" anchorCtr="0" compatLnSpc="1">
            <a:prstTxWarp prst="textNoShape">
              <a:avLst/>
            </a:prstTxWarp>
          </a:bodyPr>
          <a:lstStyle>
            <a:lvl1pPr defTabSz="912813">
              <a:defRPr sz="1200"/>
            </a:lvl1pPr>
          </a:lstStyle>
          <a:p>
            <a:endParaRPr lang="en-US"/>
          </a:p>
        </p:txBody>
      </p:sp>
      <p:sp>
        <p:nvSpPr>
          <p:cNvPr id="16387" name="Rectangle 3"/>
          <p:cNvSpPr>
            <a:spLocks noGrp="1" noChangeArrowheads="1"/>
          </p:cNvSpPr>
          <p:nvPr>
            <p:ph type="dt" sz="quarter" idx="1"/>
          </p:nvPr>
        </p:nvSpPr>
        <p:spPr bwMode="auto">
          <a:xfrm>
            <a:off x="3971925" y="0"/>
            <a:ext cx="3038475" cy="46513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27" tIns="45713" rIns="91427" bIns="45713" numCol="1" anchor="t" anchorCtr="0" compatLnSpc="1">
            <a:prstTxWarp prst="textNoShape">
              <a:avLst/>
            </a:prstTxWarp>
          </a:bodyPr>
          <a:lstStyle>
            <a:lvl1pPr algn="r" defTabSz="912813">
              <a:defRPr sz="1200"/>
            </a:lvl1pPr>
          </a:lstStyle>
          <a:p>
            <a:endParaRPr lang="en-US"/>
          </a:p>
        </p:txBody>
      </p:sp>
      <p:sp>
        <p:nvSpPr>
          <p:cNvPr id="16388" name="Rectangle 4"/>
          <p:cNvSpPr>
            <a:spLocks noGrp="1" noChangeArrowheads="1"/>
          </p:cNvSpPr>
          <p:nvPr>
            <p:ph type="ftr" sz="quarter" idx="2"/>
          </p:nvPr>
        </p:nvSpPr>
        <p:spPr bwMode="auto">
          <a:xfrm>
            <a:off x="0" y="8831263"/>
            <a:ext cx="3038475" cy="46513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27" tIns="45713" rIns="91427" bIns="45713" numCol="1" anchor="b" anchorCtr="0" compatLnSpc="1">
            <a:prstTxWarp prst="textNoShape">
              <a:avLst/>
            </a:prstTxWarp>
          </a:bodyPr>
          <a:lstStyle>
            <a:lvl1pPr defTabSz="912813">
              <a:defRPr sz="1200"/>
            </a:lvl1pPr>
          </a:lstStyle>
          <a:p>
            <a:endParaRPr lang="en-US"/>
          </a:p>
        </p:txBody>
      </p:sp>
      <p:sp>
        <p:nvSpPr>
          <p:cNvPr id="16389"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27" tIns="45713" rIns="91427" bIns="45713" numCol="1" anchor="b" anchorCtr="0" compatLnSpc="1">
            <a:prstTxWarp prst="textNoShape">
              <a:avLst/>
            </a:prstTxWarp>
          </a:bodyPr>
          <a:lstStyle>
            <a:lvl1pPr algn="r" defTabSz="912813">
              <a:defRPr sz="1200"/>
            </a:lvl1pPr>
          </a:lstStyle>
          <a:p>
            <a:fld id="{E1ADCD84-1448-7948-966C-EDB972168130}" type="slidenum">
              <a:rPr lang="en-US"/>
              <a:pPr/>
              <a:t>‹#›</a:t>
            </a:fld>
            <a:endParaRPr lang="en-US"/>
          </a:p>
        </p:txBody>
      </p:sp>
    </p:spTree>
    <p:extLst>
      <p:ext uri="{BB962C8B-B14F-4D97-AF65-F5344CB8AC3E}">
        <p14:creationId xmlns:p14="http://schemas.microsoft.com/office/powerpoint/2010/main" val="883597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86C4CDE-978A-4449-B2F7-31911ED88C7B}" type="datetimeFigureOut">
              <a:rPr lang="en-US" smtClean="0"/>
              <a:t>6/11/2026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C629D63-CDD9-46C5-AD10-3C047846E60B}" type="slidenum">
              <a:rPr lang="en-US" smtClean="0"/>
              <a:t>‹#›</a:t>
            </a:fld>
            <a:endParaRPr lang="en-US"/>
          </a:p>
        </p:txBody>
      </p:sp>
    </p:spTree>
    <p:extLst>
      <p:ext uri="{BB962C8B-B14F-4D97-AF65-F5344CB8AC3E}">
        <p14:creationId xmlns:p14="http://schemas.microsoft.com/office/powerpoint/2010/main" val="200615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owntoearth.org/label-gmos/gmo-foods-should-be-labeled"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fda.gov/food/agricultural-biotechnology/gmo-crops-animal-food-and-beyond" TargetMode="External"/><Relationship Id="rId5" Type="http://schemas.openxmlformats.org/officeDocument/2006/relationships/hyperlink" Target="https://www.fda.gov/media/135274/download" TargetMode="External"/><Relationship Id="rId4" Type="http://schemas.openxmlformats.org/officeDocument/2006/relationships/hyperlink" Target="https://www.ams.usda.gov/rules-regulations/be/bioengineered-foods-list"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owntoearth.org/label-gmos/gmo-foods-should-be-labeled"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fda.gov/food/agricultural-biotechnology/gmo-crops-animal-food-and-beyond" TargetMode="External"/><Relationship Id="rId5" Type="http://schemas.openxmlformats.org/officeDocument/2006/relationships/hyperlink" Target="https://www.fda.gov/media/135274/download" TargetMode="External"/><Relationship Id="rId4" Type="http://schemas.openxmlformats.org/officeDocument/2006/relationships/hyperlink" Target="https://www.ams.usda.gov/rules-regulations/be/bioengineered-foods-list"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owntoearth.org/label-gmos/gmo-foods-should-be-labeled"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fda.gov/food/agricultural-biotechnology/gmo-crops-animal-food-and-beyond" TargetMode="External"/><Relationship Id="rId5" Type="http://schemas.openxmlformats.org/officeDocument/2006/relationships/hyperlink" Target="https://www.fda.gov/media/135274/download" TargetMode="External"/><Relationship Id="rId4" Type="http://schemas.openxmlformats.org/officeDocument/2006/relationships/hyperlink" Target="https://www.ams.usda.gov/rules-regulations/be/bioengineered-foods-list"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downtoearth.org/label-gmos/gmo-foods-should-be-labeled"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fda.gov/food/agricultural-biotechnology/gmo-crops-animal-food-and-beyond" TargetMode="External"/><Relationship Id="rId5" Type="http://schemas.openxmlformats.org/officeDocument/2006/relationships/hyperlink" Target="https://www.fda.gov/media/135274/download" TargetMode="External"/><Relationship Id="rId4" Type="http://schemas.openxmlformats.org/officeDocument/2006/relationships/hyperlink" Target="https://www.ams.usda.gov/rules-regulations/be/bioengineered-foods-list"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owntoearth.org/label-gmos/gmo-foods-should-be-labeled"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fda.gov/food/agricultural-biotechnology/gmo-crops-animal-food-and-beyond" TargetMode="External"/><Relationship Id="rId5" Type="http://schemas.openxmlformats.org/officeDocument/2006/relationships/hyperlink" Target="https://www.fda.gov/media/135274/download" TargetMode="External"/><Relationship Id="rId4" Type="http://schemas.openxmlformats.org/officeDocument/2006/relationships/hyperlink" Target="https://www.ams.usda.gov/rules-regulations/be/bioengineered-foods-lis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629D63-CDD9-46C5-AD10-3C047846E60B}" type="slidenum">
              <a:rPr lang="en-US" smtClean="0"/>
              <a:t>1</a:t>
            </a:fld>
            <a:endParaRPr lang="en-US"/>
          </a:p>
        </p:txBody>
      </p:sp>
    </p:spTree>
    <p:extLst>
      <p:ext uri="{BB962C8B-B14F-4D97-AF65-F5344CB8AC3E}">
        <p14:creationId xmlns:p14="http://schemas.microsoft.com/office/powerpoint/2010/main" val="2892441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629D63-CDD9-46C5-AD10-3C047846E60B}" type="slidenum">
              <a:rPr lang="en-US" smtClean="0"/>
              <a:t>2</a:t>
            </a:fld>
            <a:endParaRPr lang="en-US"/>
          </a:p>
        </p:txBody>
      </p:sp>
    </p:spTree>
    <p:extLst>
      <p:ext uri="{BB962C8B-B14F-4D97-AF65-F5344CB8AC3E}">
        <p14:creationId xmlns:p14="http://schemas.microsoft.com/office/powerpoint/2010/main" val="623984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629D63-CDD9-46C5-AD10-3C047846E60B}" type="slidenum">
              <a:rPr lang="en-US" smtClean="0"/>
              <a:t>3</a:t>
            </a:fld>
            <a:endParaRPr lang="en-US"/>
          </a:p>
        </p:txBody>
      </p:sp>
    </p:spTree>
    <p:extLst>
      <p:ext uri="{BB962C8B-B14F-4D97-AF65-F5344CB8AC3E}">
        <p14:creationId xmlns:p14="http://schemas.microsoft.com/office/powerpoint/2010/main" val="149578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made false claims that its Frosted Mini-Wheats cereal was “clinically shown to improve kids’ attentiveness by nearly 20%.</a:t>
            </a:r>
            <a:endParaRPr lang="en-US" dirty="0"/>
          </a:p>
        </p:txBody>
      </p:sp>
      <p:sp>
        <p:nvSpPr>
          <p:cNvPr id="4" name="Slide Number Placeholder 3"/>
          <p:cNvSpPr>
            <a:spLocks noGrp="1"/>
          </p:cNvSpPr>
          <p:nvPr>
            <p:ph type="sldNum" sz="quarter" idx="5"/>
          </p:nvPr>
        </p:nvSpPr>
        <p:spPr/>
        <p:txBody>
          <a:bodyPr/>
          <a:lstStyle/>
          <a:p>
            <a:fld id="{8C629D63-CDD9-46C5-AD10-3C047846E60B}" type="slidenum">
              <a:rPr lang="en-US" smtClean="0"/>
              <a:t>14</a:t>
            </a:fld>
            <a:endParaRPr lang="en-US"/>
          </a:p>
        </p:txBody>
      </p:sp>
    </p:spTree>
    <p:extLst>
      <p:ext uri="{BB962C8B-B14F-4D97-AF65-F5344CB8AC3E}">
        <p14:creationId xmlns:p14="http://schemas.microsoft.com/office/powerpoint/2010/main" val="2329342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48DF3-1B26-4512-D84B-9B0CD672A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63C01-0C6B-D1EC-8059-893CD56298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77AFEF-0830-C608-8952-1FFE9EF15F62}"/>
              </a:ext>
            </a:extLst>
          </p:cNvPr>
          <p:cNvSpPr>
            <a:spLocks noGrp="1"/>
          </p:cNvSpPr>
          <p:nvPr>
            <p:ph type="body" idx="1"/>
          </p:nvPr>
        </p:nvSpPr>
        <p:spPr/>
        <p:txBody>
          <a:bodyPr/>
          <a:lstStyle/>
          <a:p>
            <a:r>
              <a:rPr lang="en-US" sz="1200" b="1" u="none" strike="noStrike" kern="1200" dirty="0">
                <a:solidFill>
                  <a:schemeClr val="tx1"/>
                </a:solidFill>
                <a:effectLst/>
                <a:latin typeface="+mn-lt"/>
                <a:ea typeface="+mn-ea"/>
                <a:cs typeface="+mn-cs"/>
              </a:rPr>
              <a:t>Alfalfa:</a:t>
            </a:r>
            <a:r>
              <a:rPr lang="en-US" sz="1200" b="0" u="none" strike="noStrike" kern="1200" dirty="0">
                <a:solidFill>
                  <a:schemeClr val="tx1"/>
                </a:solidFill>
                <a:effectLst/>
                <a:latin typeface="+mn-lt"/>
                <a:ea typeface="+mn-ea"/>
                <a:cs typeface="+mn-cs"/>
              </a:rPr>
              <a:t> Grown primarily as animal feed, which means it indirectly affects dairy and meat products.</a:t>
            </a:r>
          </a:p>
          <a:p>
            <a:r>
              <a:rPr lang="en-US" sz="1200" b="1" u="none" strike="noStrike" kern="1200" dirty="0">
                <a:solidFill>
                  <a:schemeClr val="tx1"/>
                </a:solidFill>
                <a:effectLst/>
                <a:latin typeface="+mn-lt"/>
                <a:ea typeface="+mn-ea"/>
                <a:cs typeface="+mn-cs"/>
              </a:rPr>
              <a:t>Apple:</a:t>
            </a:r>
            <a:r>
              <a:rPr lang="en-US" sz="1200" b="0" u="none" strike="noStrike" kern="1200" dirty="0">
                <a:solidFill>
                  <a:schemeClr val="tx1"/>
                </a:solidFill>
                <a:effectLst/>
                <a:latin typeface="+mn-lt"/>
                <a:ea typeface="+mn-ea"/>
                <a:cs typeface="+mn-cs"/>
              </a:rPr>
              <a:t> Non-browning </a:t>
            </a:r>
            <a:r>
              <a:rPr lang="en-US" sz="1200" b="0" i="1" u="none" strike="noStrike" kern="1200" dirty="0">
                <a:solidFill>
                  <a:schemeClr val="tx1"/>
                </a:solidFill>
                <a:effectLst/>
                <a:latin typeface="+mn-lt"/>
                <a:ea typeface="+mn-ea"/>
                <a:cs typeface="+mn-cs"/>
              </a:rPr>
              <a:t>Arctic</a:t>
            </a:r>
            <a:r>
              <a:rPr lang="en-US" sz="1200" b="0" u="none" strike="noStrike" kern="1200" dirty="0">
                <a:solidFill>
                  <a:schemeClr val="tx1"/>
                </a:solidFill>
                <a:effectLst/>
                <a:latin typeface="+mn-lt"/>
                <a:ea typeface="+mn-ea"/>
                <a:cs typeface="+mn-cs"/>
              </a:rPr>
              <a:t> apple varieties.</a:t>
            </a:r>
          </a:p>
          <a:p>
            <a:r>
              <a:rPr lang="en-US" sz="1200" b="1" u="none" strike="noStrike" kern="1200" dirty="0">
                <a:solidFill>
                  <a:schemeClr val="tx1"/>
                </a:solidFill>
                <a:effectLst/>
                <a:latin typeface="+mn-lt"/>
                <a:ea typeface="+mn-ea"/>
                <a:cs typeface="+mn-cs"/>
              </a:rPr>
              <a:t>Canola:</a:t>
            </a:r>
            <a:r>
              <a:rPr lang="en-US" sz="1200" b="0" u="none" strike="noStrike" kern="1200" dirty="0">
                <a:solidFill>
                  <a:schemeClr val="tx1"/>
                </a:solidFill>
                <a:effectLst/>
                <a:latin typeface="+mn-lt"/>
                <a:ea typeface="+mn-ea"/>
                <a:cs typeface="+mn-cs"/>
              </a:rPr>
              <a:t> Used to produce canola oil.</a:t>
            </a:r>
          </a:p>
          <a:p>
            <a:r>
              <a:rPr lang="en-US" sz="1200" b="1" u="none" strike="noStrike" kern="1200" dirty="0">
                <a:solidFill>
                  <a:schemeClr val="tx1"/>
                </a:solidFill>
                <a:effectLst/>
                <a:latin typeface="+mn-lt"/>
                <a:ea typeface="+mn-ea"/>
                <a:cs typeface="+mn-cs"/>
              </a:rPr>
              <a:t>Corn:</a:t>
            </a:r>
            <a:r>
              <a:rPr lang="en-US" sz="1200" b="0" u="none" strike="noStrike" kern="1200" dirty="0">
                <a:solidFill>
                  <a:schemeClr val="tx1"/>
                </a:solidFill>
                <a:effectLst/>
                <a:latin typeface="+mn-lt"/>
                <a:ea typeface="+mn-ea"/>
                <a:cs typeface="+mn-cs"/>
              </a:rPr>
              <a:t> Field corn is almost entirely GMO; sweet corn is rarely GMO, though a few varieties exist.</a:t>
            </a:r>
          </a:p>
          <a:p>
            <a:r>
              <a:rPr lang="en-US" sz="1200" b="1" u="none" strike="noStrike" kern="1200" dirty="0">
                <a:solidFill>
                  <a:schemeClr val="tx1"/>
                </a:solidFill>
                <a:effectLst/>
                <a:latin typeface="+mn-lt"/>
                <a:ea typeface="+mn-ea"/>
                <a:cs typeface="+mn-cs"/>
              </a:rPr>
              <a:t>Cotton:</a:t>
            </a:r>
            <a:r>
              <a:rPr lang="en-US" sz="1200" b="0" u="none" strike="noStrike" kern="1200" dirty="0">
                <a:solidFill>
                  <a:schemeClr val="tx1"/>
                </a:solidFill>
                <a:effectLst/>
                <a:latin typeface="+mn-lt"/>
                <a:ea typeface="+mn-ea"/>
                <a:cs typeface="+mn-cs"/>
              </a:rPr>
              <a:t> Used for cottonseed oil and as livestock feed</a:t>
            </a:r>
          </a:p>
          <a:p>
            <a:r>
              <a:rPr lang="en-US" sz="1200" b="0" u="none" strike="noStrike" kern="1200" dirty="0">
                <a:solidFill>
                  <a:schemeClr val="tx1"/>
                </a:solidFill>
                <a:effectLst/>
                <a:latin typeface="+mn-lt"/>
                <a:ea typeface="+mn-ea"/>
                <a:cs typeface="+mn-cs"/>
              </a:rPr>
              <a:t>.</a:t>
            </a:r>
            <a:r>
              <a:rPr lang="en-US" sz="1200" b="1" u="none" strike="noStrike" kern="1200" dirty="0">
                <a:solidFill>
                  <a:schemeClr val="tx1"/>
                </a:solidFill>
                <a:effectLst/>
                <a:latin typeface="+mn-lt"/>
                <a:ea typeface="+mn-ea"/>
                <a:cs typeface="+mn-cs"/>
              </a:rPr>
              <a:t>Eggplant:</a:t>
            </a:r>
            <a:r>
              <a:rPr lang="en-US" sz="1200" b="0" u="none" strike="noStrike" kern="1200" dirty="0">
                <a:solidFill>
                  <a:schemeClr val="tx1"/>
                </a:solidFill>
                <a:effectLst/>
                <a:latin typeface="+mn-lt"/>
                <a:ea typeface="+mn-ea"/>
                <a:cs typeface="+mn-cs"/>
              </a:rPr>
              <a:t> Certain insect-resistant varieties (not widely grown in the US, but available globally).</a:t>
            </a:r>
            <a:r>
              <a:rPr lang="en-US" sz="1200" b="1" u="none" strike="noStrike" kern="1200" dirty="0">
                <a:solidFill>
                  <a:schemeClr val="tx1"/>
                </a:solidFill>
                <a:effectLst/>
                <a:latin typeface="+mn-lt"/>
                <a:ea typeface="+mn-ea"/>
                <a:cs typeface="+mn-cs"/>
              </a:rPr>
              <a:t>Papaya:</a:t>
            </a:r>
            <a:r>
              <a:rPr lang="en-US" sz="1200" b="0" u="none" strike="noStrike" kern="1200" dirty="0">
                <a:solidFill>
                  <a:schemeClr val="tx1"/>
                </a:solidFill>
                <a:effectLst/>
                <a:latin typeface="+mn-lt"/>
                <a:ea typeface="+mn-ea"/>
                <a:cs typeface="+mn-cs"/>
              </a:rPr>
              <a:t> The majority of Hawaiian papayas are GMO to resist the ringspot virus.</a:t>
            </a:r>
          </a:p>
          <a:p>
            <a:r>
              <a:rPr lang="en-US" sz="1200" b="1" u="none" strike="noStrike" kern="1200" dirty="0">
                <a:solidFill>
                  <a:schemeClr val="tx1"/>
                </a:solidFill>
                <a:effectLst/>
                <a:latin typeface="+mn-lt"/>
                <a:ea typeface="+mn-ea"/>
                <a:cs typeface="+mn-cs"/>
              </a:rPr>
              <a:t>Pineapple:</a:t>
            </a:r>
            <a:r>
              <a:rPr lang="en-US" sz="1200" b="0" u="none" strike="noStrike" kern="1200" dirty="0">
                <a:solidFill>
                  <a:schemeClr val="tx1"/>
                </a:solidFill>
                <a:effectLst/>
                <a:latin typeface="+mn-lt"/>
                <a:ea typeface="+mn-ea"/>
                <a:cs typeface="+mn-cs"/>
              </a:rPr>
              <a:t> Pink-flesh pineapple varieties (engineered to have higher levels of lycopene)</a:t>
            </a:r>
          </a:p>
          <a:p>
            <a:r>
              <a:rPr lang="en-US" sz="1200" b="0" u="none" strike="noStrike" kern="1200" dirty="0">
                <a:solidFill>
                  <a:schemeClr val="tx1"/>
                </a:solidFill>
                <a:effectLst/>
                <a:latin typeface="+mn-lt"/>
                <a:ea typeface="+mn-ea"/>
                <a:cs typeface="+mn-cs"/>
              </a:rPr>
              <a:t>.</a:t>
            </a:r>
            <a:r>
              <a:rPr lang="en-US" sz="1200" b="1" u="none" strike="noStrike" kern="1200" dirty="0">
                <a:solidFill>
                  <a:schemeClr val="tx1"/>
                </a:solidFill>
                <a:effectLst/>
                <a:latin typeface="+mn-lt"/>
                <a:ea typeface="+mn-ea"/>
                <a:cs typeface="+mn-cs"/>
              </a:rPr>
              <a:t>Potato:</a:t>
            </a:r>
            <a:r>
              <a:rPr lang="en-US" sz="1200" b="0" u="none" strike="noStrike" kern="1200" dirty="0">
                <a:solidFill>
                  <a:schemeClr val="tx1"/>
                </a:solidFill>
                <a:effectLst/>
                <a:latin typeface="+mn-lt"/>
                <a:ea typeface="+mn-ea"/>
                <a:cs typeface="+mn-cs"/>
              </a:rPr>
              <a:t> Modified to resist bruising and reduce acrylamide when fried (such as </a:t>
            </a:r>
            <a:r>
              <a:rPr lang="en-US" sz="1200" b="0" i="1" u="none" strike="noStrike" kern="1200" dirty="0">
                <a:solidFill>
                  <a:schemeClr val="tx1"/>
                </a:solidFill>
                <a:effectLst/>
                <a:latin typeface="+mn-lt"/>
                <a:ea typeface="+mn-ea"/>
                <a:cs typeface="+mn-cs"/>
              </a:rPr>
              <a:t>Innate</a:t>
            </a:r>
            <a:r>
              <a:rPr lang="en-US" sz="1200" b="0" u="none" strike="noStrike" kern="1200" dirty="0">
                <a:solidFill>
                  <a:schemeClr val="tx1"/>
                </a:solidFill>
                <a:effectLst/>
                <a:latin typeface="+mn-lt"/>
                <a:ea typeface="+mn-ea"/>
                <a:cs typeface="+mn-cs"/>
              </a:rPr>
              <a:t> potatoes).</a:t>
            </a:r>
          </a:p>
          <a:p>
            <a:r>
              <a:rPr lang="en-US" sz="1200" b="1" u="none" strike="noStrike" kern="1200" dirty="0">
                <a:solidFill>
                  <a:schemeClr val="tx1"/>
                </a:solidFill>
                <a:effectLst/>
                <a:latin typeface="+mn-lt"/>
                <a:ea typeface="+mn-ea"/>
                <a:cs typeface="+mn-cs"/>
              </a:rPr>
              <a:t>Salmon:</a:t>
            </a:r>
            <a:r>
              <a:rPr lang="en-US" sz="1200" b="0" u="none" strike="noStrike" kern="1200" dirty="0">
                <a:solidFill>
                  <a:schemeClr val="tx1"/>
                </a:solidFill>
                <a:effectLst/>
                <a:latin typeface="+mn-lt"/>
                <a:ea typeface="+mn-ea"/>
                <a:cs typeface="+mn-cs"/>
              </a:rPr>
              <a:t> The </a:t>
            </a:r>
            <a:r>
              <a:rPr lang="en-US" sz="1200" b="0" i="1" u="none" strike="noStrike" kern="1200" dirty="0" err="1">
                <a:solidFill>
                  <a:schemeClr val="tx1"/>
                </a:solidFill>
                <a:effectLst/>
                <a:latin typeface="+mn-lt"/>
                <a:ea typeface="+mn-ea"/>
                <a:cs typeface="+mn-cs"/>
              </a:rPr>
              <a:t>AquAdvantage</a:t>
            </a:r>
            <a:r>
              <a:rPr lang="en-US" sz="1200" b="0" u="none" strike="noStrike" kern="1200" dirty="0">
                <a:solidFill>
                  <a:schemeClr val="tx1"/>
                </a:solidFill>
                <a:effectLst/>
                <a:latin typeface="+mn-lt"/>
                <a:ea typeface="+mn-ea"/>
                <a:cs typeface="+mn-cs"/>
              </a:rPr>
              <a:t> genetically engineered salmon is the only approved GMO animal for human consumption.</a:t>
            </a:r>
          </a:p>
          <a:p>
            <a:r>
              <a:rPr lang="en-US" sz="1200" b="1" u="none" strike="noStrike" kern="1200" dirty="0">
                <a:solidFill>
                  <a:schemeClr val="tx1"/>
                </a:solidFill>
                <a:effectLst/>
                <a:latin typeface="+mn-lt"/>
                <a:ea typeface="+mn-ea"/>
                <a:cs typeface="+mn-cs"/>
              </a:rPr>
              <a:t>Soybean:</a:t>
            </a:r>
            <a:r>
              <a:rPr lang="en-US" sz="1200" b="0" u="none" strike="noStrike" kern="1200" dirty="0">
                <a:solidFill>
                  <a:schemeClr val="tx1"/>
                </a:solidFill>
                <a:effectLst/>
                <a:latin typeface="+mn-lt"/>
                <a:ea typeface="+mn-ea"/>
                <a:cs typeface="+mn-cs"/>
              </a:rPr>
              <a:t> Over 94% of all soy grown in the US is GMO. Used for oil, tofu, lecithin, and feed.</a:t>
            </a:r>
          </a:p>
          <a:p>
            <a:r>
              <a:rPr lang="en-US" sz="1200" b="1" u="none" strike="noStrike" kern="1200" dirty="0">
                <a:solidFill>
                  <a:schemeClr val="tx1"/>
                </a:solidFill>
                <a:effectLst/>
                <a:latin typeface="+mn-lt"/>
                <a:ea typeface="+mn-ea"/>
                <a:cs typeface="+mn-cs"/>
              </a:rPr>
              <a:t>Squash:</a:t>
            </a:r>
            <a:r>
              <a:rPr lang="en-US" sz="1200" b="0" u="none" strike="noStrike" kern="1200" dirty="0">
                <a:solidFill>
                  <a:schemeClr val="tx1"/>
                </a:solidFill>
                <a:effectLst/>
                <a:latin typeface="+mn-lt"/>
                <a:ea typeface="+mn-ea"/>
                <a:cs typeface="+mn-cs"/>
              </a:rPr>
              <a:t> Specific varieties of summer squash/zucchini are modified to resist viruses.</a:t>
            </a:r>
          </a:p>
          <a:p>
            <a:r>
              <a:rPr lang="en-US" sz="1200" b="1" u="none" strike="noStrike" kern="1200" dirty="0">
                <a:solidFill>
                  <a:schemeClr val="tx1"/>
                </a:solidFill>
                <a:effectLst/>
                <a:latin typeface="+mn-lt"/>
                <a:ea typeface="+mn-ea"/>
                <a:cs typeface="+mn-cs"/>
              </a:rPr>
              <a:t>Sugar Beet:</a:t>
            </a:r>
            <a:r>
              <a:rPr lang="en-US" sz="1200" b="0" u="none" strike="noStrike" kern="1200" dirty="0">
                <a:solidFill>
                  <a:schemeClr val="tx1"/>
                </a:solidFill>
                <a:effectLst/>
                <a:latin typeface="+mn-lt"/>
                <a:ea typeface="+mn-ea"/>
                <a:cs typeface="+mn-cs"/>
              </a:rPr>
              <a:t> Nearly 99% of US sugar beets are GMO, making up more than half of the nation's refined sugar supply.</a:t>
            </a:r>
          </a:p>
          <a:p>
            <a:r>
              <a:rPr lang="en-US" sz="1200" b="1" u="none" strike="noStrike" kern="1200" dirty="0">
                <a:solidFill>
                  <a:schemeClr val="tx1"/>
                </a:solidFill>
                <a:effectLst/>
                <a:latin typeface="+mn-lt"/>
                <a:ea typeface="+mn-ea"/>
                <a:cs typeface="+mn-cs"/>
              </a:rPr>
              <a:t>Sugarcane:</a:t>
            </a:r>
            <a:r>
              <a:rPr lang="en-US" sz="1200" b="0" u="none" strike="noStrike" kern="1200" dirty="0">
                <a:solidFill>
                  <a:schemeClr val="tx1"/>
                </a:solidFill>
                <a:effectLst/>
                <a:latin typeface="+mn-lt"/>
                <a:ea typeface="+mn-ea"/>
                <a:cs typeface="+mn-cs"/>
              </a:rPr>
              <a:t> Certain insect-resistant sugarcane varieties.</a:t>
            </a:r>
            <a:r>
              <a:rPr lang="en-US" dirty="0"/>
              <a:t> [</a:t>
            </a:r>
            <a:r>
              <a:rPr lang="en-US" dirty="0">
                <a:hlinkClick r:id="rId3"/>
              </a:rPr>
              <a:t>1</a:t>
            </a:r>
            <a:r>
              <a:rPr lang="en-US" dirty="0"/>
              <a:t>, </a:t>
            </a:r>
            <a:r>
              <a:rPr lang="en-US" dirty="0">
                <a:hlinkClick r:id="rId4"/>
              </a:rPr>
              <a:t>2</a:t>
            </a:r>
            <a:r>
              <a:rPr lang="en-US" dirty="0"/>
              <a:t>, </a:t>
            </a:r>
            <a:r>
              <a:rPr lang="en-US" dirty="0">
                <a:hlinkClick r:id="rId5"/>
              </a:rPr>
              <a:t>3</a:t>
            </a:r>
            <a:r>
              <a:rPr lang="en-US" dirty="0"/>
              <a:t>, </a:t>
            </a:r>
            <a:r>
              <a:rPr lang="en-US" dirty="0">
                <a:hlinkClick r:id="rId6"/>
              </a:rPr>
              <a:t>4</a:t>
            </a:r>
            <a:r>
              <a:rPr lang="en-US" dirty="0"/>
              <a:t>, </a:t>
            </a:r>
            <a:r>
              <a:rPr lang="en-US" dirty="0">
                <a:hlinkClick r:id="rId6"/>
              </a:rPr>
              <a:t>5</a:t>
            </a:r>
            <a:r>
              <a:rPr lang="en-US" dirty="0"/>
              <a:t>]</a:t>
            </a:r>
          </a:p>
        </p:txBody>
      </p:sp>
      <p:sp>
        <p:nvSpPr>
          <p:cNvPr id="4" name="Slide Number Placeholder 3">
            <a:extLst>
              <a:ext uri="{FF2B5EF4-FFF2-40B4-BE49-F238E27FC236}">
                <a16:creationId xmlns:a16="http://schemas.microsoft.com/office/drawing/2014/main" id="{B2CF42D0-4638-125D-CAF8-78D8830A6DA4}"/>
              </a:ext>
            </a:extLst>
          </p:cNvPr>
          <p:cNvSpPr>
            <a:spLocks noGrp="1"/>
          </p:cNvSpPr>
          <p:nvPr>
            <p:ph type="sldNum" sz="quarter" idx="5"/>
          </p:nvPr>
        </p:nvSpPr>
        <p:spPr/>
        <p:txBody>
          <a:bodyPr/>
          <a:lstStyle/>
          <a:p>
            <a:fld id="{8C629D63-CDD9-46C5-AD10-3C047846E60B}" type="slidenum">
              <a:rPr lang="en-US" smtClean="0"/>
              <a:t>15</a:t>
            </a:fld>
            <a:endParaRPr lang="en-US"/>
          </a:p>
        </p:txBody>
      </p:sp>
    </p:spTree>
    <p:extLst>
      <p:ext uri="{BB962C8B-B14F-4D97-AF65-F5344CB8AC3E}">
        <p14:creationId xmlns:p14="http://schemas.microsoft.com/office/powerpoint/2010/main" val="513849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33CB9-FCF0-9769-FBD5-197B69238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AA008-0924-93D9-3B84-C85A830EC8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F5C89-C296-0B2B-6FEA-F8CD1FA313B8}"/>
              </a:ext>
            </a:extLst>
          </p:cNvPr>
          <p:cNvSpPr>
            <a:spLocks noGrp="1"/>
          </p:cNvSpPr>
          <p:nvPr>
            <p:ph type="body" idx="1"/>
          </p:nvPr>
        </p:nvSpPr>
        <p:spPr/>
        <p:txBody>
          <a:bodyPr/>
          <a:lstStyle/>
          <a:p>
            <a:r>
              <a:rPr lang="en-US" sz="1200" b="1" u="none" strike="noStrike" kern="1200" dirty="0">
                <a:solidFill>
                  <a:schemeClr val="tx1"/>
                </a:solidFill>
                <a:effectLst/>
                <a:latin typeface="+mn-lt"/>
                <a:ea typeface="+mn-ea"/>
                <a:cs typeface="+mn-cs"/>
              </a:rPr>
              <a:t>Alfalfa:</a:t>
            </a:r>
            <a:r>
              <a:rPr lang="en-US" sz="1200" b="0" u="none" strike="noStrike" kern="1200" dirty="0">
                <a:solidFill>
                  <a:schemeClr val="tx1"/>
                </a:solidFill>
                <a:effectLst/>
                <a:latin typeface="+mn-lt"/>
                <a:ea typeface="+mn-ea"/>
                <a:cs typeface="+mn-cs"/>
              </a:rPr>
              <a:t> Grown primarily as animal feed, which means it indirectly affects dairy and meat products.</a:t>
            </a:r>
          </a:p>
          <a:p>
            <a:r>
              <a:rPr lang="en-US" sz="1200" b="1" u="none" strike="noStrike" kern="1200" dirty="0">
                <a:solidFill>
                  <a:schemeClr val="tx1"/>
                </a:solidFill>
                <a:effectLst/>
                <a:latin typeface="+mn-lt"/>
                <a:ea typeface="+mn-ea"/>
                <a:cs typeface="+mn-cs"/>
              </a:rPr>
              <a:t>Apple:</a:t>
            </a:r>
            <a:r>
              <a:rPr lang="en-US" sz="1200" b="0" u="none" strike="noStrike" kern="1200" dirty="0">
                <a:solidFill>
                  <a:schemeClr val="tx1"/>
                </a:solidFill>
                <a:effectLst/>
                <a:latin typeface="+mn-lt"/>
                <a:ea typeface="+mn-ea"/>
                <a:cs typeface="+mn-cs"/>
              </a:rPr>
              <a:t> Non-browning </a:t>
            </a:r>
            <a:r>
              <a:rPr lang="en-US" sz="1200" b="0" i="1" u="none" strike="noStrike" kern="1200" dirty="0">
                <a:solidFill>
                  <a:schemeClr val="tx1"/>
                </a:solidFill>
                <a:effectLst/>
                <a:latin typeface="+mn-lt"/>
                <a:ea typeface="+mn-ea"/>
                <a:cs typeface="+mn-cs"/>
              </a:rPr>
              <a:t>Arctic</a:t>
            </a:r>
            <a:r>
              <a:rPr lang="en-US" sz="1200" b="0" u="none" strike="noStrike" kern="1200" dirty="0">
                <a:solidFill>
                  <a:schemeClr val="tx1"/>
                </a:solidFill>
                <a:effectLst/>
                <a:latin typeface="+mn-lt"/>
                <a:ea typeface="+mn-ea"/>
                <a:cs typeface="+mn-cs"/>
              </a:rPr>
              <a:t> apple varieties.</a:t>
            </a:r>
          </a:p>
          <a:p>
            <a:r>
              <a:rPr lang="en-US" sz="1200" b="1" u="none" strike="noStrike" kern="1200" dirty="0">
                <a:solidFill>
                  <a:schemeClr val="tx1"/>
                </a:solidFill>
                <a:effectLst/>
                <a:latin typeface="+mn-lt"/>
                <a:ea typeface="+mn-ea"/>
                <a:cs typeface="+mn-cs"/>
              </a:rPr>
              <a:t>Canola:</a:t>
            </a:r>
            <a:r>
              <a:rPr lang="en-US" sz="1200" b="0" u="none" strike="noStrike" kern="1200" dirty="0">
                <a:solidFill>
                  <a:schemeClr val="tx1"/>
                </a:solidFill>
                <a:effectLst/>
                <a:latin typeface="+mn-lt"/>
                <a:ea typeface="+mn-ea"/>
                <a:cs typeface="+mn-cs"/>
              </a:rPr>
              <a:t> Used to produce canola oil.</a:t>
            </a:r>
          </a:p>
          <a:p>
            <a:r>
              <a:rPr lang="en-US" sz="1200" b="1" u="none" strike="noStrike" kern="1200" dirty="0">
                <a:solidFill>
                  <a:schemeClr val="tx1"/>
                </a:solidFill>
                <a:effectLst/>
                <a:latin typeface="+mn-lt"/>
                <a:ea typeface="+mn-ea"/>
                <a:cs typeface="+mn-cs"/>
              </a:rPr>
              <a:t>Corn:</a:t>
            </a:r>
            <a:r>
              <a:rPr lang="en-US" sz="1200" b="0" u="none" strike="noStrike" kern="1200" dirty="0">
                <a:solidFill>
                  <a:schemeClr val="tx1"/>
                </a:solidFill>
                <a:effectLst/>
                <a:latin typeface="+mn-lt"/>
                <a:ea typeface="+mn-ea"/>
                <a:cs typeface="+mn-cs"/>
              </a:rPr>
              <a:t> Field corn is almost entirely GMO; sweet corn is rarely GMO, though a few varieties exist.</a:t>
            </a:r>
          </a:p>
          <a:p>
            <a:r>
              <a:rPr lang="en-US" sz="1200" b="1" u="none" strike="noStrike" kern="1200" dirty="0">
                <a:solidFill>
                  <a:schemeClr val="tx1"/>
                </a:solidFill>
                <a:effectLst/>
                <a:latin typeface="+mn-lt"/>
                <a:ea typeface="+mn-ea"/>
                <a:cs typeface="+mn-cs"/>
              </a:rPr>
              <a:t>Cotton:</a:t>
            </a:r>
            <a:r>
              <a:rPr lang="en-US" sz="1200" b="0" u="none" strike="noStrike" kern="1200" dirty="0">
                <a:solidFill>
                  <a:schemeClr val="tx1"/>
                </a:solidFill>
                <a:effectLst/>
                <a:latin typeface="+mn-lt"/>
                <a:ea typeface="+mn-ea"/>
                <a:cs typeface="+mn-cs"/>
              </a:rPr>
              <a:t> Used for cottonseed oil and as livestock feed</a:t>
            </a:r>
          </a:p>
          <a:p>
            <a:r>
              <a:rPr lang="en-US" sz="1200" b="0" u="none" strike="noStrike" kern="1200" dirty="0">
                <a:solidFill>
                  <a:schemeClr val="tx1"/>
                </a:solidFill>
                <a:effectLst/>
                <a:latin typeface="+mn-lt"/>
                <a:ea typeface="+mn-ea"/>
                <a:cs typeface="+mn-cs"/>
              </a:rPr>
              <a:t>.</a:t>
            </a:r>
            <a:r>
              <a:rPr lang="en-US" sz="1200" b="1" u="none" strike="noStrike" kern="1200" dirty="0">
                <a:solidFill>
                  <a:schemeClr val="tx1"/>
                </a:solidFill>
                <a:effectLst/>
                <a:latin typeface="+mn-lt"/>
                <a:ea typeface="+mn-ea"/>
                <a:cs typeface="+mn-cs"/>
              </a:rPr>
              <a:t>Eggplant:</a:t>
            </a:r>
            <a:r>
              <a:rPr lang="en-US" sz="1200" b="0" u="none" strike="noStrike" kern="1200" dirty="0">
                <a:solidFill>
                  <a:schemeClr val="tx1"/>
                </a:solidFill>
                <a:effectLst/>
                <a:latin typeface="+mn-lt"/>
                <a:ea typeface="+mn-ea"/>
                <a:cs typeface="+mn-cs"/>
              </a:rPr>
              <a:t> Certain insect-resistant varieties (not widely grown in the US, but available globally).</a:t>
            </a:r>
            <a:r>
              <a:rPr lang="en-US" sz="1200" b="1" u="none" strike="noStrike" kern="1200" dirty="0">
                <a:solidFill>
                  <a:schemeClr val="tx1"/>
                </a:solidFill>
                <a:effectLst/>
                <a:latin typeface="+mn-lt"/>
                <a:ea typeface="+mn-ea"/>
                <a:cs typeface="+mn-cs"/>
              </a:rPr>
              <a:t>Papaya:</a:t>
            </a:r>
            <a:r>
              <a:rPr lang="en-US" sz="1200" b="0" u="none" strike="noStrike" kern="1200" dirty="0">
                <a:solidFill>
                  <a:schemeClr val="tx1"/>
                </a:solidFill>
                <a:effectLst/>
                <a:latin typeface="+mn-lt"/>
                <a:ea typeface="+mn-ea"/>
                <a:cs typeface="+mn-cs"/>
              </a:rPr>
              <a:t> The majority of Hawaiian papayas are GMO to resist the ringspot virus.</a:t>
            </a:r>
          </a:p>
          <a:p>
            <a:r>
              <a:rPr lang="en-US" sz="1200" b="1" u="none" strike="noStrike" kern="1200" dirty="0">
                <a:solidFill>
                  <a:schemeClr val="tx1"/>
                </a:solidFill>
                <a:effectLst/>
                <a:latin typeface="+mn-lt"/>
                <a:ea typeface="+mn-ea"/>
                <a:cs typeface="+mn-cs"/>
              </a:rPr>
              <a:t>Pineapple:</a:t>
            </a:r>
            <a:r>
              <a:rPr lang="en-US" sz="1200" b="0" u="none" strike="noStrike" kern="1200" dirty="0">
                <a:solidFill>
                  <a:schemeClr val="tx1"/>
                </a:solidFill>
                <a:effectLst/>
                <a:latin typeface="+mn-lt"/>
                <a:ea typeface="+mn-ea"/>
                <a:cs typeface="+mn-cs"/>
              </a:rPr>
              <a:t> Pink-flesh pineapple varieties (engineered to have higher levels of lycopene)</a:t>
            </a:r>
          </a:p>
          <a:p>
            <a:r>
              <a:rPr lang="en-US" sz="1200" b="0" u="none" strike="noStrike" kern="1200" dirty="0">
                <a:solidFill>
                  <a:schemeClr val="tx1"/>
                </a:solidFill>
                <a:effectLst/>
                <a:latin typeface="+mn-lt"/>
                <a:ea typeface="+mn-ea"/>
                <a:cs typeface="+mn-cs"/>
              </a:rPr>
              <a:t>.</a:t>
            </a:r>
            <a:r>
              <a:rPr lang="en-US" sz="1200" b="1" u="none" strike="noStrike" kern="1200" dirty="0">
                <a:solidFill>
                  <a:schemeClr val="tx1"/>
                </a:solidFill>
                <a:effectLst/>
                <a:latin typeface="+mn-lt"/>
                <a:ea typeface="+mn-ea"/>
                <a:cs typeface="+mn-cs"/>
              </a:rPr>
              <a:t>Potato:</a:t>
            </a:r>
            <a:r>
              <a:rPr lang="en-US" sz="1200" b="0" u="none" strike="noStrike" kern="1200" dirty="0">
                <a:solidFill>
                  <a:schemeClr val="tx1"/>
                </a:solidFill>
                <a:effectLst/>
                <a:latin typeface="+mn-lt"/>
                <a:ea typeface="+mn-ea"/>
                <a:cs typeface="+mn-cs"/>
              </a:rPr>
              <a:t> Modified to resist bruising and reduce acrylamide when fried (such as </a:t>
            </a:r>
            <a:r>
              <a:rPr lang="en-US" sz="1200" b="0" i="1" u="none" strike="noStrike" kern="1200" dirty="0">
                <a:solidFill>
                  <a:schemeClr val="tx1"/>
                </a:solidFill>
                <a:effectLst/>
                <a:latin typeface="+mn-lt"/>
                <a:ea typeface="+mn-ea"/>
                <a:cs typeface="+mn-cs"/>
              </a:rPr>
              <a:t>Innate</a:t>
            </a:r>
            <a:r>
              <a:rPr lang="en-US" sz="1200" b="0" u="none" strike="noStrike" kern="1200" dirty="0">
                <a:solidFill>
                  <a:schemeClr val="tx1"/>
                </a:solidFill>
                <a:effectLst/>
                <a:latin typeface="+mn-lt"/>
                <a:ea typeface="+mn-ea"/>
                <a:cs typeface="+mn-cs"/>
              </a:rPr>
              <a:t> potatoes).</a:t>
            </a:r>
          </a:p>
          <a:p>
            <a:r>
              <a:rPr lang="en-US" sz="1200" b="1" u="none" strike="noStrike" kern="1200" dirty="0">
                <a:solidFill>
                  <a:schemeClr val="tx1"/>
                </a:solidFill>
                <a:effectLst/>
                <a:latin typeface="+mn-lt"/>
                <a:ea typeface="+mn-ea"/>
                <a:cs typeface="+mn-cs"/>
              </a:rPr>
              <a:t>Salmon:</a:t>
            </a:r>
            <a:r>
              <a:rPr lang="en-US" sz="1200" b="0" u="none" strike="noStrike" kern="1200" dirty="0">
                <a:solidFill>
                  <a:schemeClr val="tx1"/>
                </a:solidFill>
                <a:effectLst/>
                <a:latin typeface="+mn-lt"/>
                <a:ea typeface="+mn-ea"/>
                <a:cs typeface="+mn-cs"/>
              </a:rPr>
              <a:t> The </a:t>
            </a:r>
            <a:r>
              <a:rPr lang="en-US" sz="1200" b="0" i="1" u="none" strike="noStrike" kern="1200" dirty="0" err="1">
                <a:solidFill>
                  <a:schemeClr val="tx1"/>
                </a:solidFill>
                <a:effectLst/>
                <a:latin typeface="+mn-lt"/>
                <a:ea typeface="+mn-ea"/>
                <a:cs typeface="+mn-cs"/>
              </a:rPr>
              <a:t>AquAdvantage</a:t>
            </a:r>
            <a:r>
              <a:rPr lang="en-US" sz="1200" b="0" u="none" strike="noStrike" kern="1200" dirty="0">
                <a:solidFill>
                  <a:schemeClr val="tx1"/>
                </a:solidFill>
                <a:effectLst/>
                <a:latin typeface="+mn-lt"/>
                <a:ea typeface="+mn-ea"/>
                <a:cs typeface="+mn-cs"/>
              </a:rPr>
              <a:t> genetically engineered salmon is the only approved GMO animal for human consumption.</a:t>
            </a:r>
          </a:p>
          <a:p>
            <a:r>
              <a:rPr lang="en-US" sz="1200" b="1" u="none" strike="noStrike" kern="1200" dirty="0">
                <a:solidFill>
                  <a:schemeClr val="tx1"/>
                </a:solidFill>
                <a:effectLst/>
                <a:latin typeface="+mn-lt"/>
                <a:ea typeface="+mn-ea"/>
                <a:cs typeface="+mn-cs"/>
              </a:rPr>
              <a:t>Soybean:</a:t>
            </a:r>
            <a:r>
              <a:rPr lang="en-US" sz="1200" b="0" u="none" strike="noStrike" kern="1200" dirty="0">
                <a:solidFill>
                  <a:schemeClr val="tx1"/>
                </a:solidFill>
                <a:effectLst/>
                <a:latin typeface="+mn-lt"/>
                <a:ea typeface="+mn-ea"/>
                <a:cs typeface="+mn-cs"/>
              </a:rPr>
              <a:t> Over 94% of all soy grown in the US is GMO. Used for oil, tofu, lecithin, and feed.</a:t>
            </a:r>
          </a:p>
          <a:p>
            <a:r>
              <a:rPr lang="en-US" sz="1200" b="1" u="none" strike="noStrike" kern="1200" dirty="0">
                <a:solidFill>
                  <a:schemeClr val="tx1"/>
                </a:solidFill>
                <a:effectLst/>
                <a:latin typeface="+mn-lt"/>
                <a:ea typeface="+mn-ea"/>
                <a:cs typeface="+mn-cs"/>
              </a:rPr>
              <a:t>Squash:</a:t>
            </a:r>
            <a:r>
              <a:rPr lang="en-US" sz="1200" b="0" u="none" strike="noStrike" kern="1200" dirty="0">
                <a:solidFill>
                  <a:schemeClr val="tx1"/>
                </a:solidFill>
                <a:effectLst/>
                <a:latin typeface="+mn-lt"/>
                <a:ea typeface="+mn-ea"/>
                <a:cs typeface="+mn-cs"/>
              </a:rPr>
              <a:t> Specific varieties of summer squash/zucchini are modified to resist viruses.</a:t>
            </a:r>
          </a:p>
          <a:p>
            <a:r>
              <a:rPr lang="en-US" sz="1200" b="1" u="none" strike="noStrike" kern="1200" dirty="0">
                <a:solidFill>
                  <a:schemeClr val="tx1"/>
                </a:solidFill>
                <a:effectLst/>
                <a:latin typeface="+mn-lt"/>
                <a:ea typeface="+mn-ea"/>
                <a:cs typeface="+mn-cs"/>
              </a:rPr>
              <a:t>Sugar Beet:</a:t>
            </a:r>
            <a:r>
              <a:rPr lang="en-US" sz="1200" b="0" u="none" strike="noStrike" kern="1200" dirty="0">
                <a:solidFill>
                  <a:schemeClr val="tx1"/>
                </a:solidFill>
                <a:effectLst/>
                <a:latin typeface="+mn-lt"/>
                <a:ea typeface="+mn-ea"/>
                <a:cs typeface="+mn-cs"/>
              </a:rPr>
              <a:t> Nearly 99% of US sugar beets are GMO, making up more than half of the nation's refined sugar supply.</a:t>
            </a:r>
          </a:p>
          <a:p>
            <a:r>
              <a:rPr lang="en-US" sz="1200" b="1" u="none" strike="noStrike" kern="1200" dirty="0">
                <a:solidFill>
                  <a:schemeClr val="tx1"/>
                </a:solidFill>
                <a:effectLst/>
                <a:latin typeface="+mn-lt"/>
                <a:ea typeface="+mn-ea"/>
                <a:cs typeface="+mn-cs"/>
              </a:rPr>
              <a:t>Sugarcane:</a:t>
            </a:r>
            <a:r>
              <a:rPr lang="en-US" sz="1200" b="0" u="none" strike="noStrike" kern="1200" dirty="0">
                <a:solidFill>
                  <a:schemeClr val="tx1"/>
                </a:solidFill>
                <a:effectLst/>
                <a:latin typeface="+mn-lt"/>
                <a:ea typeface="+mn-ea"/>
                <a:cs typeface="+mn-cs"/>
              </a:rPr>
              <a:t> Certain insect-resistant sugarcane varieties.</a:t>
            </a:r>
            <a:r>
              <a:rPr lang="en-US" dirty="0"/>
              <a:t> [</a:t>
            </a:r>
            <a:r>
              <a:rPr lang="en-US" dirty="0">
                <a:hlinkClick r:id="rId3"/>
              </a:rPr>
              <a:t>1</a:t>
            </a:r>
            <a:r>
              <a:rPr lang="en-US" dirty="0"/>
              <a:t>, </a:t>
            </a:r>
            <a:r>
              <a:rPr lang="en-US" dirty="0">
                <a:hlinkClick r:id="rId4"/>
              </a:rPr>
              <a:t>2</a:t>
            </a:r>
            <a:r>
              <a:rPr lang="en-US" dirty="0"/>
              <a:t>, </a:t>
            </a:r>
            <a:r>
              <a:rPr lang="en-US" dirty="0">
                <a:hlinkClick r:id="rId5"/>
              </a:rPr>
              <a:t>3</a:t>
            </a:r>
            <a:r>
              <a:rPr lang="en-US" dirty="0"/>
              <a:t>, </a:t>
            </a:r>
            <a:r>
              <a:rPr lang="en-US" dirty="0">
                <a:hlinkClick r:id="rId6"/>
              </a:rPr>
              <a:t>4</a:t>
            </a:r>
            <a:r>
              <a:rPr lang="en-US" dirty="0"/>
              <a:t>, </a:t>
            </a:r>
            <a:r>
              <a:rPr lang="en-US" dirty="0">
                <a:hlinkClick r:id="rId6"/>
              </a:rPr>
              <a:t>5</a:t>
            </a:r>
            <a:r>
              <a:rPr lang="en-US" dirty="0"/>
              <a:t>]</a:t>
            </a:r>
          </a:p>
        </p:txBody>
      </p:sp>
      <p:sp>
        <p:nvSpPr>
          <p:cNvPr id="4" name="Slide Number Placeholder 3">
            <a:extLst>
              <a:ext uri="{FF2B5EF4-FFF2-40B4-BE49-F238E27FC236}">
                <a16:creationId xmlns:a16="http://schemas.microsoft.com/office/drawing/2014/main" id="{AA33B1EF-0E0F-BCD0-F0CB-E1573CD82DF4}"/>
              </a:ext>
            </a:extLst>
          </p:cNvPr>
          <p:cNvSpPr>
            <a:spLocks noGrp="1"/>
          </p:cNvSpPr>
          <p:nvPr>
            <p:ph type="sldNum" sz="quarter" idx="5"/>
          </p:nvPr>
        </p:nvSpPr>
        <p:spPr/>
        <p:txBody>
          <a:bodyPr/>
          <a:lstStyle/>
          <a:p>
            <a:fld id="{8C629D63-CDD9-46C5-AD10-3C047846E60B}" type="slidenum">
              <a:rPr lang="en-US" smtClean="0"/>
              <a:t>16</a:t>
            </a:fld>
            <a:endParaRPr lang="en-US"/>
          </a:p>
        </p:txBody>
      </p:sp>
    </p:spTree>
    <p:extLst>
      <p:ext uri="{BB962C8B-B14F-4D97-AF65-F5344CB8AC3E}">
        <p14:creationId xmlns:p14="http://schemas.microsoft.com/office/powerpoint/2010/main" val="2025657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strike="noStrike" kern="1200" dirty="0">
                <a:solidFill>
                  <a:schemeClr val="tx1"/>
                </a:solidFill>
                <a:effectLst/>
                <a:latin typeface="+mn-lt"/>
                <a:ea typeface="+mn-ea"/>
                <a:cs typeface="+mn-cs"/>
              </a:rPr>
              <a:t>Alfalfa:</a:t>
            </a:r>
            <a:r>
              <a:rPr lang="en-US" sz="1200" b="0" u="none" strike="noStrike" kern="1200" dirty="0">
                <a:solidFill>
                  <a:schemeClr val="tx1"/>
                </a:solidFill>
                <a:effectLst/>
                <a:latin typeface="+mn-lt"/>
                <a:ea typeface="+mn-ea"/>
                <a:cs typeface="+mn-cs"/>
              </a:rPr>
              <a:t> Grown primarily as animal feed, which means it indirectly affects dairy and meat products.</a:t>
            </a:r>
          </a:p>
          <a:p>
            <a:r>
              <a:rPr lang="en-US" sz="1200" b="1" u="none" strike="noStrike" kern="1200" dirty="0">
                <a:solidFill>
                  <a:schemeClr val="tx1"/>
                </a:solidFill>
                <a:effectLst/>
                <a:latin typeface="+mn-lt"/>
                <a:ea typeface="+mn-ea"/>
                <a:cs typeface="+mn-cs"/>
              </a:rPr>
              <a:t>Apple:</a:t>
            </a:r>
            <a:r>
              <a:rPr lang="en-US" sz="1200" b="0" u="none" strike="noStrike" kern="1200" dirty="0">
                <a:solidFill>
                  <a:schemeClr val="tx1"/>
                </a:solidFill>
                <a:effectLst/>
                <a:latin typeface="+mn-lt"/>
                <a:ea typeface="+mn-ea"/>
                <a:cs typeface="+mn-cs"/>
              </a:rPr>
              <a:t> Non-browning </a:t>
            </a:r>
            <a:r>
              <a:rPr lang="en-US" sz="1200" b="0" i="1" u="none" strike="noStrike" kern="1200" dirty="0">
                <a:solidFill>
                  <a:schemeClr val="tx1"/>
                </a:solidFill>
                <a:effectLst/>
                <a:latin typeface="+mn-lt"/>
                <a:ea typeface="+mn-ea"/>
                <a:cs typeface="+mn-cs"/>
              </a:rPr>
              <a:t>Arctic</a:t>
            </a:r>
            <a:r>
              <a:rPr lang="en-US" sz="1200" b="0" u="none" strike="noStrike" kern="1200" dirty="0">
                <a:solidFill>
                  <a:schemeClr val="tx1"/>
                </a:solidFill>
                <a:effectLst/>
                <a:latin typeface="+mn-lt"/>
                <a:ea typeface="+mn-ea"/>
                <a:cs typeface="+mn-cs"/>
              </a:rPr>
              <a:t> apple varieties.</a:t>
            </a:r>
          </a:p>
          <a:p>
            <a:r>
              <a:rPr lang="en-US" sz="1200" b="1" u="none" strike="noStrike" kern="1200" dirty="0">
                <a:solidFill>
                  <a:schemeClr val="tx1"/>
                </a:solidFill>
                <a:effectLst/>
                <a:latin typeface="+mn-lt"/>
                <a:ea typeface="+mn-ea"/>
                <a:cs typeface="+mn-cs"/>
              </a:rPr>
              <a:t>Canola:</a:t>
            </a:r>
            <a:r>
              <a:rPr lang="en-US" sz="1200" b="0" u="none" strike="noStrike" kern="1200" dirty="0">
                <a:solidFill>
                  <a:schemeClr val="tx1"/>
                </a:solidFill>
                <a:effectLst/>
                <a:latin typeface="+mn-lt"/>
                <a:ea typeface="+mn-ea"/>
                <a:cs typeface="+mn-cs"/>
              </a:rPr>
              <a:t> Used to produce canola oil.</a:t>
            </a:r>
          </a:p>
          <a:p>
            <a:r>
              <a:rPr lang="en-US" sz="1200" b="1" u="none" strike="noStrike" kern="1200" dirty="0">
                <a:solidFill>
                  <a:schemeClr val="tx1"/>
                </a:solidFill>
                <a:effectLst/>
                <a:latin typeface="+mn-lt"/>
                <a:ea typeface="+mn-ea"/>
                <a:cs typeface="+mn-cs"/>
              </a:rPr>
              <a:t>Corn:</a:t>
            </a:r>
            <a:r>
              <a:rPr lang="en-US" sz="1200" b="0" u="none" strike="noStrike" kern="1200" dirty="0">
                <a:solidFill>
                  <a:schemeClr val="tx1"/>
                </a:solidFill>
                <a:effectLst/>
                <a:latin typeface="+mn-lt"/>
                <a:ea typeface="+mn-ea"/>
                <a:cs typeface="+mn-cs"/>
              </a:rPr>
              <a:t> Field corn is almost entirely GMO; sweet corn is rarely GMO, though a few varieties exist.</a:t>
            </a:r>
          </a:p>
          <a:p>
            <a:r>
              <a:rPr lang="en-US" sz="1200" b="1" u="none" strike="noStrike" kern="1200" dirty="0">
                <a:solidFill>
                  <a:schemeClr val="tx1"/>
                </a:solidFill>
                <a:effectLst/>
                <a:latin typeface="+mn-lt"/>
                <a:ea typeface="+mn-ea"/>
                <a:cs typeface="+mn-cs"/>
              </a:rPr>
              <a:t>Cotton:</a:t>
            </a:r>
            <a:r>
              <a:rPr lang="en-US" sz="1200" b="0" u="none" strike="noStrike" kern="1200" dirty="0">
                <a:solidFill>
                  <a:schemeClr val="tx1"/>
                </a:solidFill>
                <a:effectLst/>
                <a:latin typeface="+mn-lt"/>
                <a:ea typeface="+mn-ea"/>
                <a:cs typeface="+mn-cs"/>
              </a:rPr>
              <a:t> Used for cottonseed oil and as livestock feed</a:t>
            </a:r>
          </a:p>
          <a:p>
            <a:r>
              <a:rPr lang="en-US" sz="1200" b="0" u="none" strike="noStrike" kern="1200" dirty="0">
                <a:solidFill>
                  <a:schemeClr val="tx1"/>
                </a:solidFill>
                <a:effectLst/>
                <a:latin typeface="+mn-lt"/>
                <a:ea typeface="+mn-ea"/>
                <a:cs typeface="+mn-cs"/>
              </a:rPr>
              <a:t>.</a:t>
            </a:r>
            <a:r>
              <a:rPr lang="en-US" sz="1200" b="1" u="none" strike="noStrike" kern="1200" dirty="0">
                <a:solidFill>
                  <a:schemeClr val="tx1"/>
                </a:solidFill>
                <a:effectLst/>
                <a:latin typeface="+mn-lt"/>
                <a:ea typeface="+mn-ea"/>
                <a:cs typeface="+mn-cs"/>
              </a:rPr>
              <a:t>Eggplant:</a:t>
            </a:r>
            <a:r>
              <a:rPr lang="en-US" sz="1200" b="0" u="none" strike="noStrike" kern="1200" dirty="0">
                <a:solidFill>
                  <a:schemeClr val="tx1"/>
                </a:solidFill>
                <a:effectLst/>
                <a:latin typeface="+mn-lt"/>
                <a:ea typeface="+mn-ea"/>
                <a:cs typeface="+mn-cs"/>
              </a:rPr>
              <a:t> Certain insect-resistant varieties (not widely grown in the US, but available globally).</a:t>
            </a:r>
            <a:r>
              <a:rPr lang="en-US" sz="1200" b="1" u="none" strike="noStrike" kern="1200" dirty="0">
                <a:solidFill>
                  <a:schemeClr val="tx1"/>
                </a:solidFill>
                <a:effectLst/>
                <a:latin typeface="+mn-lt"/>
                <a:ea typeface="+mn-ea"/>
                <a:cs typeface="+mn-cs"/>
              </a:rPr>
              <a:t>Papaya:</a:t>
            </a:r>
            <a:r>
              <a:rPr lang="en-US" sz="1200" b="0" u="none" strike="noStrike" kern="1200" dirty="0">
                <a:solidFill>
                  <a:schemeClr val="tx1"/>
                </a:solidFill>
                <a:effectLst/>
                <a:latin typeface="+mn-lt"/>
                <a:ea typeface="+mn-ea"/>
                <a:cs typeface="+mn-cs"/>
              </a:rPr>
              <a:t> The majority of Hawaiian papayas are GMO to resist the ringspot virus.</a:t>
            </a:r>
          </a:p>
          <a:p>
            <a:r>
              <a:rPr lang="en-US" sz="1200" b="1" u="none" strike="noStrike" kern="1200" dirty="0">
                <a:solidFill>
                  <a:schemeClr val="tx1"/>
                </a:solidFill>
                <a:effectLst/>
                <a:latin typeface="+mn-lt"/>
                <a:ea typeface="+mn-ea"/>
                <a:cs typeface="+mn-cs"/>
              </a:rPr>
              <a:t>Pineapple:</a:t>
            </a:r>
            <a:r>
              <a:rPr lang="en-US" sz="1200" b="0" u="none" strike="noStrike" kern="1200" dirty="0">
                <a:solidFill>
                  <a:schemeClr val="tx1"/>
                </a:solidFill>
                <a:effectLst/>
                <a:latin typeface="+mn-lt"/>
                <a:ea typeface="+mn-ea"/>
                <a:cs typeface="+mn-cs"/>
              </a:rPr>
              <a:t> Pink-flesh pineapple varieties (engineered to have higher levels of lycopene)</a:t>
            </a:r>
          </a:p>
          <a:p>
            <a:r>
              <a:rPr lang="en-US" sz="1200" b="0" u="none" strike="noStrike" kern="1200" dirty="0">
                <a:solidFill>
                  <a:schemeClr val="tx1"/>
                </a:solidFill>
                <a:effectLst/>
                <a:latin typeface="+mn-lt"/>
                <a:ea typeface="+mn-ea"/>
                <a:cs typeface="+mn-cs"/>
              </a:rPr>
              <a:t>.</a:t>
            </a:r>
            <a:r>
              <a:rPr lang="en-US" sz="1200" b="1" u="none" strike="noStrike" kern="1200" dirty="0">
                <a:solidFill>
                  <a:schemeClr val="tx1"/>
                </a:solidFill>
                <a:effectLst/>
                <a:latin typeface="+mn-lt"/>
                <a:ea typeface="+mn-ea"/>
                <a:cs typeface="+mn-cs"/>
              </a:rPr>
              <a:t>Potato:</a:t>
            </a:r>
            <a:r>
              <a:rPr lang="en-US" sz="1200" b="0" u="none" strike="noStrike" kern="1200" dirty="0">
                <a:solidFill>
                  <a:schemeClr val="tx1"/>
                </a:solidFill>
                <a:effectLst/>
                <a:latin typeface="+mn-lt"/>
                <a:ea typeface="+mn-ea"/>
                <a:cs typeface="+mn-cs"/>
              </a:rPr>
              <a:t> Modified to resist bruising and reduce acrylamide when fried (such as </a:t>
            </a:r>
            <a:r>
              <a:rPr lang="en-US" sz="1200" b="0" i="1" u="none" strike="noStrike" kern="1200" dirty="0">
                <a:solidFill>
                  <a:schemeClr val="tx1"/>
                </a:solidFill>
                <a:effectLst/>
                <a:latin typeface="+mn-lt"/>
                <a:ea typeface="+mn-ea"/>
                <a:cs typeface="+mn-cs"/>
              </a:rPr>
              <a:t>Innate</a:t>
            </a:r>
            <a:r>
              <a:rPr lang="en-US" sz="1200" b="0" u="none" strike="noStrike" kern="1200" dirty="0">
                <a:solidFill>
                  <a:schemeClr val="tx1"/>
                </a:solidFill>
                <a:effectLst/>
                <a:latin typeface="+mn-lt"/>
                <a:ea typeface="+mn-ea"/>
                <a:cs typeface="+mn-cs"/>
              </a:rPr>
              <a:t> potatoes).</a:t>
            </a:r>
          </a:p>
          <a:p>
            <a:r>
              <a:rPr lang="en-US" sz="1200" b="1" u="none" strike="noStrike" kern="1200" dirty="0">
                <a:solidFill>
                  <a:schemeClr val="tx1"/>
                </a:solidFill>
                <a:effectLst/>
                <a:latin typeface="+mn-lt"/>
                <a:ea typeface="+mn-ea"/>
                <a:cs typeface="+mn-cs"/>
              </a:rPr>
              <a:t>Salmon:</a:t>
            </a:r>
            <a:r>
              <a:rPr lang="en-US" sz="1200" b="0" u="none" strike="noStrike" kern="1200" dirty="0">
                <a:solidFill>
                  <a:schemeClr val="tx1"/>
                </a:solidFill>
                <a:effectLst/>
                <a:latin typeface="+mn-lt"/>
                <a:ea typeface="+mn-ea"/>
                <a:cs typeface="+mn-cs"/>
              </a:rPr>
              <a:t> The </a:t>
            </a:r>
            <a:r>
              <a:rPr lang="en-US" sz="1200" b="0" i="1" u="none" strike="noStrike" kern="1200" dirty="0" err="1">
                <a:solidFill>
                  <a:schemeClr val="tx1"/>
                </a:solidFill>
                <a:effectLst/>
                <a:latin typeface="+mn-lt"/>
                <a:ea typeface="+mn-ea"/>
                <a:cs typeface="+mn-cs"/>
              </a:rPr>
              <a:t>AquAdvantage</a:t>
            </a:r>
            <a:r>
              <a:rPr lang="en-US" sz="1200" b="0" u="none" strike="noStrike" kern="1200" dirty="0">
                <a:solidFill>
                  <a:schemeClr val="tx1"/>
                </a:solidFill>
                <a:effectLst/>
                <a:latin typeface="+mn-lt"/>
                <a:ea typeface="+mn-ea"/>
                <a:cs typeface="+mn-cs"/>
              </a:rPr>
              <a:t> genetically engineered salmon is the only approved GMO animal for human consumption.</a:t>
            </a:r>
          </a:p>
          <a:p>
            <a:r>
              <a:rPr lang="en-US" sz="1200" b="1" u="none" strike="noStrike" kern="1200" dirty="0">
                <a:solidFill>
                  <a:schemeClr val="tx1"/>
                </a:solidFill>
                <a:effectLst/>
                <a:latin typeface="+mn-lt"/>
                <a:ea typeface="+mn-ea"/>
                <a:cs typeface="+mn-cs"/>
              </a:rPr>
              <a:t>Soybean:</a:t>
            </a:r>
            <a:r>
              <a:rPr lang="en-US" sz="1200" b="0" u="none" strike="noStrike" kern="1200" dirty="0">
                <a:solidFill>
                  <a:schemeClr val="tx1"/>
                </a:solidFill>
                <a:effectLst/>
                <a:latin typeface="+mn-lt"/>
                <a:ea typeface="+mn-ea"/>
                <a:cs typeface="+mn-cs"/>
              </a:rPr>
              <a:t> Over 94% of all soy grown in the US is GMO. Used for oil, tofu, lecithin, and feed.</a:t>
            </a:r>
          </a:p>
          <a:p>
            <a:r>
              <a:rPr lang="en-US" sz="1200" b="1" u="none" strike="noStrike" kern="1200" dirty="0">
                <a:solidFill>
                  <a:schemeClr val="tx1"/>
                </a:solidFill>
                <a:effectLst/>
                <a:latin typeface="+mn-lt"/>
                <a:ea typeface="+mn-ea"/>
                <a:cs typeface="+mn-cs"/>
              </a:rPr>
              <a:t>Squash:</a:t>
            </a:r>
            <a:r>
              <a:rPr lang="en-US" sz="1200" b="0" u="none" strike="noStrike" kern="1200" dirty="0">
                <a:solidFill>
                  <a:schemeClr val="tx1"/>
                </a:solidFill>
                <a:effectLst/>
                <a:latin typeface="+mn-lt"/>
                <a:ea typeface="+mn-ea"/>
                <a:cs typeface="+mn-cs"/>
              </a:rPr>
              <a:t> Specific varieties of summer squash/zucchini are modified to resist viruses.</a:t>
            </a:r>
          </a:p>
          <a:p>
            <a:r>
              <a:rPr lang="en-US" sz="1200" b="1" u="none" strike="noStrike" kern="1200" dirty="0">
                <a:solidFill>
                  <a:schemeClr val="tx1"/>
                </a:solidFill>
                <a:effectLst/>
                <a:latin typeface="+mn-lt"/>
                <a:ea typeface="+mn-ea"/>
                <a:cs typeface="+mn-cs"/>
              </a:rPr>
              <a:t>Sugar Beet:</a:t>
            </a:r>
            <a:r>
              <a:rPr lang="en-US" sz="1200" b="0" u="none" strike="noStrike" kern="1200" dirty="0">
                <a:solidFill>
                  <a:schemeClr val="tx1"/>
                </a:solidFill>
                <a:effectLst/>
                <a:latin typeface="+mn-lt"/>
                <a:ea typeface="+mn-ea"/>
                <a:cs typeface="+mn-cs"/>
              </a:rPr>
              <a:t> Nearly 99% of US sugar beets are GMO, making up more than half of the nation's refined sugar supply.</a:t>
            </a:r>
          </a:p>
          <a:p>
            <a:r>
              <a:rPr lang="en-US" sz="1200" b="1" u="none" strike="noStrike" kern="1200" dirty="0">
                <a:solidFill>
                  <a:schemeClr val="tx1"/>
                </a:solidFill>
                <a:effectLst/>
                <a:latin typeface="+mn-lt"/>
                <a:ea typeface="+mn-ea"/>
                <a:cs typeface="+mn-cs"/>
              </a:rPr>
              <a:t>Sugarcane:</a:t>
            </a:r>
            <a:r>
              <a:rPr lang="en-US" sz="1200" b="0" u="none" strike="noStrike" kern="1200" dirty="0">
                <a:solidFill>
                  <a:schemeClr val="tx1"/>
                </a:solidFill>
                <a:effectLst/>
                <a:latin typeface="+mn-lt"/>
                <a:ea typeface="+mn-ea"/>
                <a:cs typeface="+mn-cs"/>
              </a:rPr>
              <a:t> Certain insect-resistant sugarcane varieties.</a:t>
            </a:r>
            <a:r>
              <a:rPr lang="en-US" dirty="0"/>
              <a:t> [</a:t>
            </a:r>
            <a:r>
              <a:rPr lang="en-US" dirty="0">
                <a:hlinkClick r:id="rId3"/>
              </a:rPr>
              <a:t>1</a:t>
            </a:r>
            <a:r>
              <a:rPr lang="en-US" dirty="0"/>
              <a:t>, </a:t>
            </a:r>
            <a:r>
              <a:rPr lang="en-US" dirty="0">
                <a:hlinkClick r:id="rId4"/>
              </a:rPr>
              <a:t>2</a:t>
            </a:r>
            <a:r>
              <a:rPr lang="en-US" dirty="0"/>
              <a:t>, </a:t>
            </a:r>
            <a:r>
              <a:rPr lang="en-US" dirty="0">
                <a:hlinkClick r:id="rId5"/>
              </a:rPr>
              <a:t>3</a:t>
            </a:r>
            <a:r>
              <a:rPr lang="en-US" dirty="0"/>
              <a:t>, </a:t>
            </a:r>
            <a:r>
              <a:rPr lang="en-US" dirty="0">
                <a:hlinkClick r:id="rId6"/>
              </a:rPr>
              <a:t>4</a:t>
            </a:r>
            <a:r>
              <a:rPr lang="en-US" dirty="0"/>
              <a:t>, </a:t>
            </a:r>
            <a:r>
              <a:rPr lang="en-US" dirty="0">
                <a:hlinkClick r:id="rId6"/>
              </a:rPr>
              <a:t>5</a:t>
            </a:r>
            <a:r>
              <a:rPr lang="en-US" dirty="0"/>
              <a:t>]</a:t>
            </a:r>
          </a:p>
        </p:txBody>
      </p:sp>
      <p:sp>
        <p:nvSpPr>
          <p:cNvPr id="4" name="Slide Number Placeholder 3"/>
          <p:cNvSpPr>
            <a:spLocks noGrp="1"/>
          </p:cNvSpPr>
          <p:nvPr>
            <p:ph type="sldNum" sz="quarter" idx="5"/>
          </p:nvPr>
        </p:nvSpPr>
        <p:spPr/>
        <p:txBody>
          <a:bodyPr/>
          <a:lstStyle/>
          <a:p>
            <a:fld id="{8C629D63-CDD9-46C5-AD10-3C047846E60B}" type="slidenum">
              <a:rPr lang="en-US" smtClean="0"/>
              <a:t>17</a:t>
            </a:fld>
            <a:endParaRPr lang="en-US"/>
          </a:p>
        </p:txBody>
      </p:sp>
    </p:spTree>
    <p:extLst>
      <p:ext uri="{BB962C8B-B14F-4D97-AF65-F5344CB8AC3E}">
        <p14:creationId xmlns:p14="http://schemas.microsoft.com/office/powerpoint/2010/main" val="2635076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452EC-254D-CF8E-1EE6-169ED8FF2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66406A-54B3-79CD-39CB-C34463B5C4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2738F0-A0FE-5C73-1D6D-38F485FFC8F1}"/>
              </a:ext>
            </a:extLst>
          </p:cNvPr>
          <p:cNvSpPr>
            <a:spLocks noGrp="1"/>
          </p:cNvSpPr>
          <p:nvPr>
            <p:ph type="body" idx="1"/>
          </p:nvPr>
        </p:nvSpPr>
        <p:spPr/>
        <p:txBody>
          <a:bodyPr/>
          <a:lstStyle/>
          <a:p>
            <a:r>
              <a:rPr lang="en-US" sz="1200" b="1" u="none" strike="noStrike" kern="1200" dirty="0">
                <a:solidFill>
                  <a:schemeClr val="tx1"/>
                </a:solidFill>
                <a:effectLst/>
                <a:latin typeface="+mn-lt"/>
                <a:ea typeface="+mn-ea"/>
                <a:cs typeface="+mn-cs"/>
              </a:rPr>
              <a:t>Alfalfa:</a:t>
            </a:r>
            <a:r>
              <a:rPr lang="en-US" sz="1200" b="0" u="none" strike="noStrike" kern="1200" dirty="0">
                <a:solidFill>
                  <a:schemeClr val="tx1"/>
                </a:solidFill>
                <a:effectLst/>
                <a:latin typeface="+mn-lt"/>
                <a:ea typeface="+mn-ea"/>
                <a:cs typeface="+mn-cs"/>
              </a:rPr>
              <a:t> Grown primarily as animal feed, which means it indirectly affects dairy and meat products.</a:t>
            </a:r>
          </a:p>
          <a:p>
            <a:r>
              <a:rPr lang="en-US" sz="1200" b="1" u="none" strike="noStrike" kern="1200" dirty="0">
                <a:solidFill>
                  <a:schemeClr val="tx1"/>
                </a:solidFill>
                <a:effectLst/>
                <a:latin typeface="+mn-lt"/>
                <a:ea typeface="+mn-ea"/>
                <a:cs typeface="+mn-cs"/>
              </a:rPr>
              <a:t>Apple:</a:t>
            </a:r>
            <a:r>
              <a:rPr lang="en-US" sz="1200" b="0" u="none" strike="noStrike" kern="1200" dirty="0">
                <a:solidFill>
                  <a:schemeClr val="tx1"/>
                </a:solidFill>
                <a:effectLst/>
                <a:latin typeface="+mn-lt"/>
                <a:ea typeface="+mn-ea"/>
                <a:cs typeface="+mn-cs"/>
              </a:rPr>
              <a:t> Non-browning </a:t>
            </a:r>
            <a:r>
              <a:rPr lang="en-US" sz="1200" b="0" i="1" u="none" strike="noStrike" kern="1200" dirty="0">
                <a:solidFill>
                  <a:schemeClr val="tx1"/>
                </a:solidFill>
                <a:effectLst/>
                <a:latin typeface="+mn-lt"/>
                <a:ea typeface="+mn-ea"/>
                <a:cs typeface="+mn-cs"/>
              </a:rPr>
              <a:t>Arctic</a:t>
            </a:r>
            <a:r>
              <a:rPr lang="en-US" sz="1200" b="0" u="none" strike="noStrike" kern="1200" dirty="0">
                <a:solidFill>
                  <a:schemeClr val="tx1"/>
                </a:solidFill>
                <a:effectLst/>
                <a:latin typeface="+mn-lt"/>
                <a:ea typeface="+mn-ea"/>
                <a:cs typeface="+mn-cs"/>
              </a:rPr>
              <a:t> apple varieties.</a:t>
            </a:r>
          </a:p>
          <a:p>
            <a:r>
              <a:rPr lang="en-US" sz="1200" b="1" u="none" strike="noStrike" kern="1200" dirty="0">
                <a:solidFill>
                  <a:schemeClr val="tx1"/>
                </a:solidFill>
                <a:effectLst/>
                <a:latin typeface="+mn-lt"/>
                <a:ea typeface="+mn-ea"/>
                <a:cs typeface="+mn-cs"/>
              </a:rPr>
              <a:t>Canola:</a:t>
            </a:r>
            <a:r>
              <a:rPr lang="en-US" sz="1200" b="0" u="none" strike="noStrike" kern="1200" dirty="0">
                <a:solidFill>
                  <a:schemeClr val="tx1"/>
                </a:solidFill>
                <a:effectLst/>
                <a:latin typeface="+mn-lt"/>
                <a:ea typeface="+mn-ea"/>
                <a:cs typeface="+mn-cs"/>
              </a:rPr>
              <a:t> Used to produce canola oil.</a:t>
            </a:r>
          </a:p>
          <a:p>
            <a:r>
              <a:rPr lang="en-US" sz="1200" b="1" u="none" strike="noStrike" kern="1200" dirty="0">
                <a:solidFill>
                  <a:schemeClr val="tx1"/>
                </a:solidFill>
                <a:effectLst/>
                <a:latin typeface="+mn-lt"/>
                <a:ea typeface="+mn-ea"/>
                <a:cs typeface="+mn-cs"/>
              </a:rPr>
              <a:t>Corn:</a:t>
            </a:r>
            <a:r>
              <a:rPr lang="en-US" sz="1200" b="0" u="none" strike="noStrike" kern="1200" dirty="0">
                <a:solidFill>
                  <a:schemeClr val="tx1"/>
                </a:solidFill>
                <a:effectLst/>
                <a:latin typeface="+mn-lt"/>
                <a:ea typeface="+mn-ea"/>
                <a:cs typeface="+mn-cs"/>
              </a:rPr>
              <a:t> Field corn is almost entirely GMO; sweet corn is rarely GMO, though a few varieties exist.</a:t>
            </a:r>
          </a:p>
          <a:p>
            <a:r>
              <a:rPr lang="en-US" sz="1200" b="1" u="none" strike="noStrike" kern="1200" dirty="0">
                <a:solidFill>
                  <a:schemeClr val="tx1"/>
                </a:solidFill>
                <a:effectLst/>
                <a:latin typeface="+mn-lt"/>
                <a:ea typeface="+mn-ea"/>
                <a:cs typeface="+mn-cs"/>
              </a:rPr>
              <a:t>Cotton:</a:t>
            </a:r>
            <a:r>
              <a:rPr lang="en-US" sz="1200" b="0" u="none" strike="noStrike" kern="1200" dirty="0">
                <a:solidFill>
                  <a:schemeClr val="tx1"/>
                </a:solidFill>
                <a:effectLst/>
                <a:latin typeface="+mn-lt"/>
                <a:ea typeface="+mn-ea"/>
                <a:cs typeface="+mn-cs"/>
              </a:rPr>
              <a:t> Used for cottonseed oil and as livestock feed</a:t>
            </a:r>
          </a:p>
          <a:p>
            <a:r>
              <a:rPr lang="en-US" sz="1200" b="0" u="none" strike="noStrike" kern="1200" dirty="0">
                <a:solidFill>
                  <a:schemeClr val="tx1"/>
                </a:solidFill>
                <a:effectLst/>
                <a:latin typeface="+mn-lt"/>
                <a:ea typeface="+mn-ea"/>
                <a:cs typeface="+mn-cs"/>
              </a:rPr>
              <a:t>.</a:t>
            </a:r>
            <a:r>
              <a:rPr lang="en-US" sz="1200" b="1" u="none" strike="noStrike" kern="1200" dirty="0">
                <a:solidFill>
                  <a:schemeClr val="tx1"/>
                </a:solidFill>
                <a:effectLst/>
                <a:latin typeface="+mn-lt"/>
                <a:ea typeface="+mn-ea"/>
                <a:cs typeface="+mn-cs"/>
              </a:rPr>
              <a:t>Eggplant:</a:t>
            </a:r>
            <a:r>
              <a:rPr lang="en-US" sz="1200" b="0" u="none" strike="noStrike" kern="1200" dirty="0">
                <a:solidFill>
                  <a:schemeClr val="tx1"/>
                </a:solidFill>
                <a:effectLst/>
                <a:latin typeface="+mn-lt"/>
                <a:ea typeface="+mn-ea"/>
                <a:cs typeface="+mn-cs"/>
              </a:rPr>
              <a:t> Certain insect-resistant varieties (not widely grown in the US, but available globally).</a:t>
            </a:r>
            <a:r>
              <a:rPr lang="en-US" sz="1200" b="1" u="none" strike="noStrike" kern="1200" dirty="0">
                <a:solidFill>
                  <a:schemeClr val="tx1"/>
                </a:solidFill>
                <a:effectLst/>
                <a:latin typeface="+mn-lt"/>
                <a:ea typeface="+mn-ea"/>
                <a:cs typeface="+mn-cs"/>
              </a:rPr>
              <a:t>Papaya:</a:t>
            </a:r>
            <a:r>
              <a:rPr lang="en-US" sz="1200" b="0" u="none" strike="noStrike" kern="1200" dirty="0">
                <a:solidFill>
                  <a:schemeClr val="tx1"/>
                </a:solidFill>
                <a:effectLst/>
                <a:latin typeface="+mn-lt"/>
                <a:ea typeface="+mn-ea"/>
                <a:cs typeface="+mn-cs"/>
              </a:rPr>
              <a:t> The majority of Hawaiian papayas are GMO to resist the ringspot virus.</a:t>
            </a:r>
          </a:p>
          <a:p>
            <a:r>
              <a:rPr lang="en-US" sz="1200" b="1" u="none" strike="noStrike" kern="1200" dirty="0">
                <a:solidFill>
                  <a:schemeClr val="tx1"/>
                </a:solidFill>
                <a:effectLst/>
                <a:latin typeface="+mn-lt"/>
                <a:ea typeface="+mn-ea"/>
                <a:cs typeface="+mn-cs"/>
              </a:rPr>
              <a:t>Pineapple:</a:t>
            </a:r>
            <a:r>
              <a:rPr lang="en-US" sz="1200" b="0" u="none" strike="noStrike" kern="1200" dirty="0">
                <a:solidFill>
                  <a:schemeClr val="tx1"/>
                </a:solidFill>
                <a:effectLst/>
                <a:latin typeface="+mn-lt"/>
                <a:ea typeface="+mn-ea"/>
                <a:cs typeface="+mn-cs"/>
              </a:rPr>
              <a:t> Pink-flesh pineapple varieties (engineered to have higher levels of lycopene)</a:t>
            </a:r>
          </a:p>
          <a:p>
            <a:r>
              <a:rPr lang="en-US" sz="1200" b="0" u="none" strike="noStrike" kern="1200" dirty="0">
                <a:solidFill>
                  <a:schemeClr val="tx1"/>
                </a:solidFill>
                <a:effectLst/>
                <a:latin typeface="+mn-lt"/>
                <a:ea typeface="+mn-ea"/>
                <a:cs typeface="+mn-cs"/>
              </a:rPr>
              <a:t>.</a:t>
            </a:r>
            <a:r>
              <a:rPr lang="en-US" sz="1200" b="1" u="none" strike="noStrike" kern="1200" dirty="0">
                <a:solidFill>
                  <a:schemeClr val="tx1"/>
                </a:solidFill>
                <a:effectLst/>
                <a:latin typeface="+mn-lt"/>
                <a:ea typeface="+mn-ea"/>
                <a:cs typeface="+mn-cs"/>
              </a:rPr>
              <a:t>Potato:</a:t>
            </a:r>
            <a:r>
              <a:rPr lang="en-US" sz="1200" b="0" u="none" strike="noStrike" kern="1200" dirty="0">
                <a:solidFill>
                  <a:schemeClr val="tx1"/>
                </a:solidFill>
                <a:effectLst/>
                <a:latin typeface="+mn-lt"/>
                <a:ea typeface="+mn-ea"/>
                <a:cs typeface="+mn-cs"/>
              </a:rPr>
              <a:t> Modified to resist bruising and reduce acrylamide when fried (such as </a:t>
            </a:r>
            <a:r>
              <a:rPr lang="en-US" sz="1200" b="0" i="1" u="none" strike="noStrike" kern="1200" dirty="0">
                <a:solidFill>
                  <a:schemeClr val="tx1"/>
                </a:solidFill>
                <a:effectLst/>
                <a:latin typeface="+mn-lt"/>
                <a:ea typeface="+mn-ea"/>
                <a:cs typeface="+mn-cs"/>
              </a:rPr>
              <a:t>Innate</a:t>
            </a:r>
            <a:r>
              <a:rPr lang="en-US" sz="1200" b="0" u="none" strike="noStrike" kern="1200" dirty="0">
                <a:solidFill>
                  <a:schemeClr val="tx1"/>
                </a:solidFill>
                <a:effectLst/>
                <a:latin typeface="+mn-lt"/>
                <a:ea typeface="+mn-ea"/>
                <a:cs typeface="+mn-cs"/>
              </a:rPr>
              <a:t> potatoes).</a:t>
            </a:r>
          </a:p>
          <a:p>
            <a:r>
              <a:rPr lang="en-US" sz="1200" b="1" u="none" strike="noStrike" kern="1200" dirty="0">
                <a:solidFill>
                  <a:schemeClr val="tx1"/>
                </a:solidFill>
                <a:effectLst/>
                <a:latin typeface="+mn-lt"/>
                <a:ea typeface="+mn-ea"/>
                <a:cs typeface="+mn-cs"/>
              </a:rPr>
              <a:t>Salmon:</a:t>
            </a:r>
            <a:r>
              <a:rPr lang="en-US" sz="1200" b="0" u="none" strike="noStrike" kern="1200" dirty="0">
                <a:solidFill>
                  <a:schemeClr val="tx1"/>
                </a:solidFill>
                <a:effectLst/>
                <a:latin typeface="+mn-lt"/>
                <a:ea typeface="+mn-ea"/>
                <a:cs typeface="+mn-cs"/>
              </a:rPr>
              <a:t> The </a:t>
            </a:r>
            <a:r>
              <a:rPr lang="en-US" sz="1200" b="0" i="1" u="none" strike="noStrike" kern="1200" dirty="0" err="1">
                <a:solidFill>
                  <a:schemeClr val="tx1"/>
                </a:solidFill>
                <a:effectLst/>
                <a:latin typeface="+mn-lt"/>
                <a:ea typeface="+mn-ea"/>
                <a:cs typeface="+mn-cs"/>
              </a:rPr>
              <a:t>AquAdvantage</a:t>
            </a:r>
            <a:r>
              <a:rPr lang="en-US" sz="1200" b="0" u="none" strike="noStrike" kern="1200" dirty="0">
                <a:solidFill>
                  <a:schemeClr val="tx1"/>
                </a:solidFill>
                <a:effectLst/>
                <a:latin typeface="+mn-lt"/>
                <a:ea typeface="+mn-ea"/>
                <a:cs typeface="+mn-cs"/>
              </a:rPr>
              <a:t> genetically engineered salmon is the only approved GMO animal for human consumption.</a:t>
            </a:r>
          </a:p>
          <a:p>
            <a:r>
              <a:rPr lang="en-US" sz="1200" b="1" u="none" strike="noStrike" kern="1200" dirty="0">
                <a:solidFill>
                  <a:schemeClr val="tx1"/>
                </a:solidFill>
                <a:effectLst/>
                <a:latin typeface="+mn-lt"/>
                <a:ea typeface="+mn-ea"/>
                <a:cs typeface="+mn-cs"/>
              </a:rPr>
              <a:t>Soybean:</a:t>
            </a:r>
            <a:r>
              <a:rPr lang="en-US" sz="1200" b="0" u="none" strike="noStrike" kern="1200" dirty="0">
                <a:solidFill>
                  <a:schemeClr val="tx1"/>
                </a:solidFill>
                <a:effectLst/>
                <a:latin typeface="+mn-lt"/>
                <a:ea typeface="+mn-ea"/>
                <a:cs typeface="+mn-cs"/>
              </a:rPr>
              <a:t> Over 94% of all soy grown in the US is GMO. Used for oil, tofu, lecithin, and feed.</a:t>
            </a:r>
          </a:p>
          <a:p>
            <a:r>
              <a:rPr lang="en-US" sz="1200" b="1" u="none" strike="noStrike" kern="1200" dirty="0">
                <a:solidFill>
                  <a:schemeClr val="tx1"/>
                </a:solidFill>
                <a:effectLst/>
                <a:latin typeface="+mn-lt"/>
                <a:ea typeface="+mn-ea"/>
                <a:cs typeface="+mn-cs"/>
              </a:rPr>
              <a:t>Squash:</a:t>
            </a:r>
            <a:r>
              <a:rPr lang="en-US" sz="1200" b="0" u="none" strike="noStrike" kern="1200" dirty="0">
                <a:solidFill>
                  <a:schemeClr val="tx1"/>
                </a:solidFill>
                <a:effectLst/>
                <a:latin typeface="+mn-lt"/>
                <a:ea typeface="+mn-ea"/>
                <a:cs typeface="+mn-cs"/>
              </a:rPr>
              <a:t> Specific varieties of summer squash/zucchini are modified to resist viruses.</a:t>
            </a:r>
          </a:p>
          <a:p>
            <a:r>
              <a:rPr lang="en-US" sz="1200" b="1" u="none" strike="noStrike" kern="1200" dirty="0">
                <a:solidFill>
                  <a:schemeClr val="tx1"/>
                </a:solidFill>
                <a:effectLst/>
                <a:latin typeface="+mn-lt"/>
                <a:ea typeface="+mn-ea"/>
                <a:cs typeface="+mn-cs"/>
              </a:rPr>
              <a:t>Sugar Beet:</a:t>
            </a:r>
            <a:r>
              <a:rPr lang="en-US" sz="1200" b="0" u="none" strike="noStrike" kern="1200" dirty="0">
                <a:solidFill>
                  <a:schemeClr val="tx1"/>
                </a:solidFill>
                <a:effectLst/>
                <a:latin typeface="+mn-lt"/>
                <a:ea typeface="+mn-ea"/>
                <a:cs typeface="+mn-cs"/>
              </a:rPr>
              <a:t> Nearly 99% of US sugar beets are GMO, making up more than half of the nation's refined sugar supply.</a:t>
            </a:r>
          </a:p>
          <a:p>
            <a:r>
              <a:rPr lang="en-US" sz="1200" b="1" u="none" strike="noStrike" kern="1200" dirty="0">
                <a:solidFill>
                  <a:schemeClr val="tx1"/>
                </a:solidFill>
                <a:effectLst/>
                <a:latin typeface="+mn-lt"/>
                <a:ea typeface="+mn-ea"/>
                <a:cs typeface="+mn-cs"/>
              </a:rPr>
              <a:t>Sugarcane:</a:t>
            </a:r>
            <a:r>
              <a:rPr lang="en-US" sz="1200" b="0" u="none" strike="noStrike" kern="1200" dirty="0">
                <a:solidFill>
                  <a:schemeClr val="tx1"/>
                </a:solidFill>
                <a:effectLst/>
                <a:latin typeface="+mn-lt"/>
                <a:ea typeface="+mn-ea"/>
                <a:cs typeface="+mn-cs"/>
              </a:rPr>
              <a:t> Certain insect-resistant sugarcane varieties.</a:t>
            </a:r>
            <a:r>
              <a:rPr lang="en-US" dirty="0"/>
              <a:t> [</a:t>
            </a:r>
            <a:r>
              <a:rPr lang="en-US" dirty="0">
                <a:hlinkClick r:id="rId3"/>
              </a:rPr>
              <a:t>1</a:t>
            </a:r>
            <a:r>
              <a:rPr lang="en-US" dirty="0"/>
              <a:t>, </a:t>
            </a:r>
            <a:r>
              <a:rPr lang="en-US" dirty="0">
                <a:hlinkClick r:id="rId4"/>
              </a:rPr>
              <a:t>2</a:t>
            </a:r>
            <a:r>
              <a:rPr lang="en-US" dirty="0"/>
              <a:t>, </a:t>
            </a:r>
            <a:r>
              <a:rPr lang="en-US" dirty="0">
                <a:hlinkClick r:id="rId5"/>
              </a:rPr>
              <a:t>3</a:t>
            </a:r>
            <a:r>
              <a:rPr lang="en-US" dirty="0"/>
              <a:t>, </a:t>
            </a:r>
            <a:r>
              <a:rPr lang="en-US" dirty="0">
                <a:hlinkClick r:id="rId6"/>
              </a:rPr>
              <a:t>4</a:t>
            </a:r>
            <a:r>
              <a:rPr lang="en-US" dirty="0"/>
              <a:t>, </a:t>
            </a:r>
            <a:r>
              <a:rPr lang="en-US" dirty="0">
                <a:hlinkClick r:id="rId6"/>
              </a:rPr>
              <a:t>5</a:t>
            </a:r>
            <a:r>
              <a:rPr lang="en-US" dirty="0"/>
              <a:t>]</a:t>
            </a:r>
          </a:p>
        </p:txBody>
      </p:sp>
      <p:sp>
        <p:nvSpPr>
          <p:cNvPr id="4" name="Slide Number Placeholder 3">
            <a:extLst>
              <a:ext uri="{FF2B5EF4-FFF2-40B4-BE49-F238E27FC236}">
                <a16:creationId xmlns:a16="http://schemas.microsoft.com/office/drawing/2014/main" id="{06FD95AB-A63B-61AC-FA9F-B82A1D5DC8CF}"/>
              </a:ext>
            </a:extLst>
          </p:cNvPr>
          <p:cNvSpPr>
            <a:spLocks noGrp="1"/>
          </p:cNvSpPr>
          <p:nvPr>
            <p:ph type="sldNum" sz="quarter" idx="5"/>
          </p:nvPr>
        </p:nvSpPr>
        <p:spPr/>
        <p:txBody>
          <a:bodyPr/>
          <a:lstStyle/>
          <a:p>
            <a:fld id="{8C629D63-CDD9-46C5-AD10-3C047846E60B}" type="slidenum">
              <a:rPr lang="en-US" smtClean="0"/>
              <a:t>18</a:t>
            </a:fld>
            <a:endParaRPr lang="en-US"/>
          </a:p>
        </p:txBody>
      </p:sp>
    </p:spTree>
    <p:extLst>
      <p:ext uri="{BB962C8B-B14F-4D97-AF65-F5344CB8AC3E}">
        <p14:creationId xmlns:p14="http://schemas.microsoft.com/office/powerpoint/2010/main" val="3598833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6F491-3843-6A41-2EE0-7FE96D57E5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9BF4-8716-03BB-2449-C637205094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D85A0-3BBC-4139-4418-F5833FF1C1B1}"/>
              </a:ext>
            </a:extLst>
          </p:cNvPr>
          <p:cNvSpPr>
            <a:spLocks noGrp="1"/>
          </p:cNvSpPr>
          <p:nvPr>
            <p:ph type="body" idx="1"/>
          </p:nvPr>
        </p:nvSpPr>
        <p:spPr/>
        <p:txBody>
          <a:bodyPr/>
          <a:lstStyle/>
          <a:p>
            <a:r>
              <a:rPr lang="en-US" sz="1200" b="1" u="none" strike="noStrike" kern="1200" dirty="0">
                <a:solidFill>
                  <a:schemeClr val="tx1"/>
                </a:solidFill>
                <a:effectLst/>
                <a:latin typeface="+mn-lt"/>
                <a:ea typeface="+mn-ea"/>
                <a:cs typeface="+mn-cs"/>
              </a:rPr>
              <a:t>Alfalfa:</a:t>
            </a:r>
            <a:r>
              <a:rPr lang="en-US" sz="1200" b="0" u="none" strike="noStrike" kern="1200" dirty="0">
                <a:solidFill>
                  <a:schemeClr val="tx1"/>
                </a:solidFill>
                <a:effectLst/>
                <a:latin typeface="+mn-lt"/>
                <a:ea typeface="+mn-ea"/>
                <a:cs typeface="+mn-cs"/>
              </a:rPr>
              <a:t> Grown primarily as animal feed, which means it indirectly affects dairy and meat products.</a:t>
            </a:r>
          </a:p>
          <a:p>
            <a:r>
              <a:rPr lang="en-US" sz="1200" b="1" u="none" strike="noStrike" kern="1200" dirty="0">
                <a:solidFill>
                  <a:schemeClr val="tx1"/>
                </a:solidFill>
                <a:effectLst/>
                <a:latin typeface="+mn-lt"/>
                <a:ea typeface="+mn-ea"/>
                <a:cs typeface="+mn-cs"/>
              </a:rPr>
              <a:t>Apple:</a:t>
            </a:r>
            <a:r>
              <a:rPr lang="en-US" sz="1200" b="0" u="none" strike="noStrike" kern="1200" dirty="0">
                <a:solidFill>
                  <a:schemeClr val="tx1"/>
                </a:solidFill>
                <a:effectLst/>
                <a:latin typeface="+mn-lt"/>
                <a:ea typeface="+mn-ea"/>
                <a:cs typeface="+mn-cs"/>
              </a:rPr>
              <a:t> Non-browning </a:t>
            </a:r>
            <a:r>
              <a:rPr lang="en-US" sz="1200" b="0" i="1" u="none" strike="noStrike" kern="1200" dirty="0">
                <a:solidFill>
                  <a:schemeClr val="tx1"/>
                </a:solidFill>
                <a:effectLst/>
                <a:latin typeface="+mn-lt"/>
                <a:ea typeface="+mn-ea"/>
                <a:cs typeface="+mn-cs"/>
              </a:rPr>
              <a:t>Arctic</a:t>
            </a:r>
            <a:r>
              <a:rPr lang="en-US" sz="1200" b="0" u="none" strike="noStrike" kern="1200" dirty="0">
                <a:solidFill>
                  <a:schemeClr val="tx1"/>
                </a:solidFill>
                <a:effectLst/>
                <a:latin typeface="+mn-lt"/>
                <a:ea typeface="+mn-ea"/>
                <a:cs typeface="+mn-cs"/>
              </a:rPr>
              <a:t> apple varieties.</a:t>
            </a:r>
          </a:p>
          <a:p>
            <a:r>
              <a:rPr lang="en-US" sz="1200" b="1" u="none" strike="noStrike" kern="1200" dirty="0">
                <a:solidFill>
                  <a:schemeClr val="tx1"/>
                </a:solidFill>
                <a:effectLst/>
                <a:latin typeface="+mn-lt"/>
                <a:ea typeface="+mn-ea"/>
                <a:cs typeface="+mn-cs"/>
              </a:rPr>
              <a:t>Canola:</a:t>
            </a:r>
            <a:r>
              <a:rPr lang="en-US" sz="1200" b="0" u="none" strike="noStrike" kern="1200" dirty="0">
                <a:solidFill>
                  <a:schemeClr val="tx1"/>
                </a:solidFill>
                <a:effectLst/>
                <a:latin typeface="+mn-lt"/>
                <a:ea typeface="+mn-ea"/>
                <a:cs typeface="+mn-cs"/>
              </a:rPr>
              <a:t> Used to produce canola oil.</a:t>
            </a:r>
          </a:p>
          <a:p>
            <a:r>
              <a:rPr lang="en-US" sz="1200" b="1" u="none" strike="noStrike" kern="1200" dirty="0">
                <a:solidFill>
                  <a:schemeClr val="tx1"/>
                </a:solidFill>
                <a:effectLst/>
                <a:latin typeface="+mn-lt"/>
                <a:ea typeface="+mn-ea"/>
                <a:cs typeface="+mn-cs"/>
              </a:rPr>
              <a:t>Corn:</a:t>
            </a:r>
            <a:r>
              <a:rPr lang="en-US" sz="1200" b="0" u="none" strike="noStrike" kern="1200" dirty="0">
                <a:solidFill>
                  <a:schemeClr val="tx1"/>
                </a:solidFill>
                <a:effectLst/>
                <a:latin typeface="+mn-lt"/>
                <a:ea typeface="+mn-ea"/>
                <a:cs typeface="+mn-cs"/>
              </a:rPr>
              <a:t> Field corn is almost entirely GMO; sweet corn is rarely GMO, though a few varieties exist.</a:t>
            </a:r>
          </a:p>
          <a:p>
            <a:r>
              <a:rPr lang="en-US" sz="1200" b="1" u="none" strike="noStrike" kern="1200" dirty="0">
                <a:solidFill>
                  <a:schemeClr val="tx1"/>
                </a:solidFill>
                <a:effectLst/>
                <a:latin typeface="+mn-lt"/>
                <a:ea typeface="+mn-ea"/>
                <a:cs typeface="+mn-cs"/>
              </a:rPr>
              <a:t>Cotton:</a:t>
            </a:r>
            <a:r>
              <a:rPr lang="en-US" sz="1200" b="0" u="none" strike="noStrike" kern="1200" dirty="0">
                <a:solidFill>
                  <a:schemeClr val="tx1"/>
                </a:solidFill>
                <a:effectLst/>
                <a:latin typeface="+mn-lt"/>
                <a:ea typeface="+mn-ea"/>
                <a:cs typeface="+mn-cs"/>
              </a:rPr>
              <a:t> Used for cottonseed oil and as livestock feed</a:t>
            </a:r>
          </a:p>
          <a:p>
            <a:r>
              <a:rPr lang="en-US" sz="1200" b="0" u="none" strike="noStrike" kern="1200" dirty="0">
                <a:solidFill>
                  <a:schemeClr val="tx1"/>
                </a:solidFill>
                <a:effectLst/>
                <a:latin typeface="+mn-lt"/>
                <a:ea typeface="+mn-ea"/>
                <a:cs typeface="+mn-cs"/>
              </a:rPr>
              <a:t>.</a:t>
            </a:r>
            <a:r>
              <a:rPr lang="en-US" sz="1200" b="1" u="none" strike="noStrike" kern="1200" dirty="0">
                <a:solidFill>
                  <a:schemeClr val="tx1"/>
                </a:solidFill>
                <a:effectLst/>
                <a:latin typeface="+mn-lt"/>
                <a:ea typeface="+mn-ea"/>
                <a:cs typeface="+mn-cs"/>
              </a:rPr>
              <a:t>Eggplant:</a:t>
            </a:r>
            <a:r>
              <a:rPr lang="en-US" sz="1200" b="0" u="none" strike="noStrike" kern="1200" dirty="0">
                <a:solidFill>
                  <a:schemeClr val="tx1"/>
                </a:solidFill>
                <a:effectLst/>
                <a:latin typeface="+mn-lt"/>
                <a:ea typeface="+mn-ea"/>
                <a:cs typeface="+mn-cs"/>
              </a:rPr>
              <a:t> Certain insect-resistant varieties (not widely grown in the US, but available globally).</a:t>
            </a:r>
            <a:r>
              <a:rPr lang="en-US" sz="1200" b="1" u="none" strike="noStrike" kern="1200" dirty="0">
                <a:solidFill>
                  <a:schemeClr val="tx1"/>
                </a:solidFill>
                <a:effectLst/>
                <a:latin typeface="+mn-lt"/>
                <a:ea typeface="+mn-ea"/>
                <a:cs typeface="+mn-cs"/>
              </a:rPr>
              <a:t>Papaya:</a:t>
            </a:r>
            <a:r>
              <a:rPr lang="en-US" sz="1200" b="0" u="none" strike="noStrike" kern="1200" dirty="0">
                <a:solidFill>
                  <a:schemeClr val="tx1"/>
                </a:solidFill>
                <a:effectLst/>
                <a:latin typeface="+mn-lt"/>
                <a:ea typeface="+mn-ea"/>
                <a:cs typeface="+mn-cs"/>
              </a:rPr>
              <a:t> The majority of Hawaiian papayas are GMO to resist the ringspot virus.</a:t>
            </a:r>
          </a:p>
          <a:p>
            <a:r>
              <a:rPr lang="en-US" sz="1200" b="1" u="none" strike="noStrike" kern="1200" dirty="0">
                <a:solidFill>
                  <a:schemeClr val="tx1"/>
                </a:solidFill>
                <a:effectLst/>
                <a:latin typeface="+mn-lt"/>
                <a:ea typeface="+mn-ea"/>
                <a:cs typeface="+mn-cs"/>
              </a:rPr>
              <a:t>Pineapple:</a:t>
            </a:r>
            <a:r>
              <a:rPr lang="en-US" sz="1200" b="0" u="none" strike="noStrike" kern="1200" dirty="0">
                <a:solidFill>
                  <a:schemeClr val="tx1"/>
                </a:solidFill>
                <a:effectLst/>
                <a:latin typeface="+mn-lt"/>
                <a:ea typeface="+mn-ea"/>
                <a:cs typeface="+mn-cs"/>
              </a:rPr>
              <a:t> Pink-flesh pineapple varieties (engineered to have higher levels of lycopene)</a:t>
            </a:r>
          </a:p>
          <a:p>
            <a:r>
              <a:rPr lang="en-US" sz="1200" b="0" u="none" strike="noStrike" kern="1200" dirty="0">
                <a:solidFill>
                  <a:schemeClr val="tx1"/>
                </a:solidFill>
                <a:effectLst/>
                <a:latin typeface="+mn-lt"/>
                <a:ea typeface="+mn-ea"/>
                <a:cs typeface="+mn-cs"/>
              </a:rPr>
              <a:t>.</a:t>
            </a:r>
            <a:r>
              <a:rPr lang="en-US" sz="1200" b="1" u="none" strike="noStrike" kern="1200" dirty="0">
                <a:solidFill>
                  <a:schemeClr val="tx1"/>
                </a:solidFill>
                <a:effectLst/>
                <a:latin typeface="+mn-lt"/>
                <a:ea typeface="+mn-ea"/>
                <a:cs typeface="+mn-cs"/>
              </a:rPr>
              <a:t>Potato:</a:t>
            </a:r>
            <a:r>
              <a:rPr lang="en-US" sz="1200" b="0" u="none" strike="noStrike" kern="1200" dirty="0">
                <a:solidFill>
                  <a:schemeClr val="tx1"/>
                </a:solidFill>
                <a:effectLst/>
                <a:latin typeface="+mn-lt"/>
                <a:ea typeface="+mn-ea"/>
                <a:cs typeface="+mn-cs"/>
              </a:rPr>
              <a:t> Modified to resist bruising and reduce acrylamide when fried (such as </a:t>
            </a:r>
            <a:r>
              <a:rPr lang="en-US" sz="1200" b="0" i="1" u="none" strike="noStrike" kern="1200" dirty="0">
                <a:solidFill>
                  <a:schemeClr val="tx1"/>
                </a:solidFill>
                <a:effectLst/>
                <a:latin typeface="+mn-lt"/>
                <a:ea typeface="+mn-ea"/>
                <a:cs typeface="+mn-cs"/>
              </a:rPr>
              <a:t>Innate</a:t>
            </a:r>
            <a:r>
              <a:rPr lang="en-US" sz="1200" b="0" u="none" strike="noStrike" kern="1200" dirty="0">
                <a:solidFill>
                  <a:schemeClr val="tx1"/>
                </a:solidFill>
                <a:effectLst/>
                <a:latin typeface="+mn-lt"/>
                <a:ea typeface="+mn-ea"/>
                <a:cs typeface="+mn-cs"/>
              </a:rPr>
              <a:t> potatoes).</a:t>
            </a:r>
          </a:p>
          <a:p>
            <a:r>
              <a:rPr lang="en-US" sz="1200" b="1" u="none" strike="noStrike" kern="1200" dirty="0">
                <a:solidFill>
                  <a:schemeClr val="tx1"/>
                </a:solidFill>
                <a:effectLst/>
                <a:latin typeface="+mn-lt"/>
                <a:ea typeface="+mn-ea"/>
                <a:cs typeface="+mn-cs"/>
              </a:rPr>
              <a:t>Salmon:</a:t>
            </a:r>
            <a:r>
              <a:rPr lang="en-US" sz="1200" b="0" u="none" strike="noStrike" kern="1200" dirty="0">
                <a:solidFill>
                  <a:schemeClr val="tx1"/>
                </a:solidFill>
                <a:effectLst/>
                <a:latin typeface="+mn-lt"/>
                <a:ea typeface="+mn-ea"/>
                <a:cs typeface="+mn-cs"/>
              </a:rPr>
              <a:t> The </a:t>
            </a:r>
            <a:r>
              <a:rPr lang="en-US" sz="1200" b="0" i="1" u="none" strike="noStrike" kern="1200" dirty="0" err="1">
                <a:solidFill>
                  <a:schemeClr val="tx1"/>
                </a:solidFill>
                <a:effectLst/>
                <a:latin typeface="+mn-lt"/>
                <a:ea typeface="+mn-ea"/>
                <a:cs typeface="+mn-cs"/>
              </a:rPr>
              <a:t>AquAdvantage</a:t>
            </a:r>
            <a:r>
              <a:rPr lang="en-US" sz="1200" b="0" u="none" strike="noStrike" kern="1200" dirty="0">
                <a:solidFill>
                  <a:schemeClr val="tx1"/>
                </a:solidFill>
                <a:effectLst/>
                <a:latin typeface="+mn-lt"/>
                <a:ea typeface="+mn-ea"/>
                <a:cs typeface="+mn-cs"/>
              </a:rPr>
              <a:t> genetically engineered salmon is the only approved GMO animal for human consumption.</a:t>
            </a:r>
          </a:p>
          <a:p>
            <a:r>
              <a:rPr lang="en-US" sz="1200" b="1" u="none" strike="noStrike" kern="1200" dirty="0">
                <a:solidFill>
                  <a:schemeClr val="tx1"/>
                </a:solidFill>
                <a:effectLst/>
                <a:latin typeface="+mn-lt"/>
                <a:ea typeface="+mn-ea"/>
                <a:cs typeface="+mn-cs"/>
              </a:rPr>
              <a:t>Soybean:</a:t>
            </a:r>
            <a:r>
              <a:rPr lang="en-US" sz="1200" b="0" u="none" strike="noStrike" kern="1200" dirty="0">
                <a:solidFill>
                  <a:schemeClr val="tx1"/>
                </a:solidFill>
                <a:effectLst/>
                <a:latin typeface="+mn-lt"/>
                <a:ea typeface="+mn-ea"/>
                <a:cs typeface="+mn-cs"/>
              </a:rPr>
              <a:t> Over 94% of all soy grown in the US is GMO. Used for oil, tofu, lecithin, and feed.</a:t>
            </a:r>
          </a:p>
          <a:p>
            <a:r>
              <a:rPr lang="en-US" sz="1200" b="1" u="none" strike="noStrike" kern="1200" dirty="0">
                <a:solidFill>
                  <a:schemeClr val="tx1"/>
                </a:solidFill>
                <a:effectLst/>
                <a:latin typeface="+mn-lt"/>
                <a:ea typeface="+mn-ea"/>
                <a:cs typeface="+mn-cs"/>
              </a:rPr>
              <a:t>Squash:</a:t>
            </a:r>
            <a:r>
              <a:rPr lang="en-US" sz="1200" b="0" u="none" strike="noStrike" kern="1200" dirty="0">
                <a:solidFill>
                  <a:schemeClr val="tx1"/>
                </a:solidFill>
                <a:effectLst/>
                <a:latin typeface="+mn-lt"/>
                <a:ea typeface="+mn-ea"/>
                <a:cs typeface="+mn-cs"/>
              </a:rPr>
              <a:t> Specific varieties of summer squash/zucchini are modified to resist viruses.</a:t>
            </a:r>
          </a:p>
          <a:p>
            <a:r>
              <a:rPr lang="en-US" sz="1200" b="1" u="none" strike="noStrike" kern="1200" dirty="0">
                <a:solidFill>
                  <a:schemeClr val="tx1"/>
                </a:solidFill>
                <a:effectLst/>
                <a:latin typeface="+mn-lt"/>
                <a:ea typeface="+mn-ea"/>
                <a:cs typeface="+mn-cs"/>
              </a:rPr>
              <a:t>Sugar Beet:</a:t>
            </a:r>
            <a:r>
              <a:rPr lang="en-US" sz="1200" b="0" u="none" strike="noStrike" kern="1200" dirty="0">
                <a:solidFill>
                  <a:schemeClr val="tx1"/>
                </a:solidFill>
                <a:effectLst/>
                <a:latin typeface="+mn-lt"/>
                <a:ea typeface="+mn-ea"/>
                <a:cs typeface="+mn-cs"/>
              </a:rPr>
              <a:t> Nearly 99% of US sugar beets are GMO, making up more than half of the nation's refined sugar supply.</a:t>
            </a:r>
          </a:p>
          <a:p>
            <a:r>
              <a:rPr lang="en-US" sz="1200" b="1" u="none" strike="noStrike" kern="1200" dirty="0">
                <a:solidFill>
                  <a:schemeClr val="tx1"/>
                </a:solidFill>
                <a:effectLst/>
                <a:latin typeface="+mn-lt"/>
                <a:ea typeface="+mn-ea"/>
                <a:cs typeface="+mn-cs"/>
              </a:rPr>
              <a:t>Sugarcane:</a:t>
            </a:r>
            <a:r>
              <a:rPr lang="en-US" sz="1200" b="0" u="none" strike="noStrike" kern="1200" dirty="0">
                <a:solidFill>
                  <a:schemeClr val="tx1"/>
                </a:solidFill>
                <a:effectLst/>
                <a:latin typeface="+mn-lt"/>
                <a:ea typeface="+mn-ea"/>
                <a:cs typeface="+mn-cs"/>
              </a:rPr>
              <a:t> Certain insect-resistant sugarcane varieties.</a:t>
            </a:r>
            <a:r>
              <a:rPr lang="en-US" dirty="0"/>
              <a:t> [</a:t>
            </a:r>
            <a:r>
              <a:rPr lang="en-US" dirty="0">
                <a:hlinkClick r:id="rId3"/>
              </a:rPr>
              <a:t>1</a:t>
            </a:r>
            <a:r>
              <a:rPr lang="en-US" dirty="0"/>
              <a:t>, </a:t>
            </a:r>
            <a:r>
              <a:rPr lang="en-US" dirty="0">
                <a:hlinkClick r:id="rId4"/>
              </a:rPr>
              <a:t>2</a:t>
            </a:r>
            <a:r>
              <a:rPr lang="en-US" dirty="0"/>
              <a:t>, </a:t>
            </a:r>
            <a:r>
              <a:rPr lang="en-US" dirty="0">
                <a:hlinkClick r:id="rId5"/>
              </a:rPr>
              <a:t>3</a:t>
            </a:r>
            <a:r>
              <a:rPr lang="en-US" dirty="0"/>
              <a:t>, </a:t>
            </a:r>
            <a:r>
              <a:rPr lang="en-US" dirty="0">
                <a:hlinkClick r:id="rId6"/>
              </a:rPr>
              <a:t>4</a:t>
            </a:r>
            <a:r>
              <a:rPr lang="en-US" dirty="0"/>
              <a:t>, </a:t>
            </a:r>
            <a:r>
              <a:rPr lang="en-US" dirty="0">
                <a:hlinkClick r:id="rId6"/>
              </a:rPr>
              <a:t>5</a:t>
            </a:r>
            <a:r>
              <a:rPr lang="en-US" dirty="0"/>
              <a:t>]</a:t>
            </a:r>
          </a:p>
        </p:txBody>
      </p:sp>
      <p:sp>
        <p:nvSpPr>
          <p:cNvPr id="4" name="Slide Number Placeholder 3">
            <a:extLst>
              <a:ext uri="{FF2B5EF4-FFF2-40B4-BE49-F238E27FC236}">
                <a16:creationId xmlns:a16="http://schemas.microsoft.com/office/drawing/2014/main" id="{091C2D61-DCCB-9C90-0681-C422E425084C}"/>
              </a:ext>
            </a:extLst>
          </p:cNvPr>
          <p:cNvSpPr>
            <a:spLocks noGrp="1"/>
          </p:cNvSpPr>
          <p:nvPr>
            <p:ph type="sldNum" sz="quarter" idx="5"/>
          </p:nvPr>
        </p:nvSpPr>
        <p:spPr/>
        <p:txBody>
          <a:bodyPr/>
          <a:lstStyle/>
          <a:p>
            <a:fld id="{8C629D63-CDD9-46C5-AD10-3C047846E60B}" type="slidenum">
              <a:rPr lang="en-US" smtClean="0"/>
              <a:t>19</a:t>
            </a:fld>
            <a:endParaRPr lang="en-US"/>
          </a:p>
        </p:txBody>
      </p:sp>
    </p:spTree>
    <p:extLst>
      <p:ext uri="{BB962C8B-B14F-4D97-AF65-F5344CB8AC3E}">
        <p14:creationId xmlns:p14="http://schemas.microsoft.com/office/powerpoint/2010/main" val="1506741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9.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4.xml"/><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5F4055-EE26-433C-9372-711111B34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966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5F4055-EE26-433C-9372-711111B34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506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5F4055-EE26-433C-9372-711111B34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373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LR 1">
    <p:spTree>
      <p:nvGrpSpPr>
        <p:cNvPr id="1" name=""/>
        <p:cNvGrpSpPr/>
        <p:nvPr/>
      </p:nvGrpSpPr>
      <p:grpSpPr>
        <a:xfrm>
          <a:off x="0" y="0"/>
          <a:ext cx="0" cy="0"/>
          <a:chOff x="0" y="0"/>
          <a:chExt cx="0" cy="0"/>
        </a:xfrm>
      </p:grpSpPr>
      <p:sp>
        <p:nvSpPr>
          <p:cNvPr id="4" name="Content Placeholder 2"/>
          <p:cNvSpPr>
            <a:spLocks noGrp="1"/>
          </p:cNvSpPr>
          <p:nvPr>
            <p:ph idx="1"/>
          </p:nvPr>
        </p:nvSpPr>
        <p:spPr>
          <a:xfrm>
            <a:off x="622300" y="1098708"/>
            <a:ext cx="8229600" cy="5027456"/>
          </a:xfrm>
          <a:prstGeom prst="rect">
            <a:avLst/>
          </a:prstGeom>
        </p:spPr>
        <p:txBody>
          <a:bodyPr lIns="0" tIns="0" rIns="0" bIns="0"/>
          <a:lstStyle>
            <a:lvl1pPr>
              <a:defRPr b="0" i="0">
                <a:solidFill>
                  <a:srgbClr val="666666"/>
                </a:solidFill>
                <a:latin typeface="+mn-lt"/>
                <a:cs typeface="Georgia"/>
              </a:defRPr>
            </a:lvl1pPr>
            <a:lvl2pPr>
              <a:defRPr b="0" i="0">
                <a:solidFill>
                  <a:srgbClr val="666666"/>
                </a:solidFill>
                <a:latin typeface="+mn-lt"/>
                <a:cs typeface="Georgia"/>
              </a:defRPr>
            </a:lvl2pPr>
            <a:lvl3pPr>
              <a:defRPr b="0" i="0">
                <a:solidFill>
                  <a:srgbClr val="666666"/>
                </a:solidFill>
                <a:latin typeface="+mn-lt"/>
                <a:cs typeface="Georgia"/>
              </a:defRPr>
            </a:lvl3pPr>
            <a:lvl4pPr>
              <a:defRPr b="0" i="0">
                <a:solidFill>
                  <a:srgbClr val="666666"/>
                </a:solidFill>
                <a:latin typeface="+mn-lt"/>
                <a:cs typeface="Georgia"/>
              </a:defRPr>
            </a:lvl4pPr>
            <a:lvl5pPr>
              <a:defRPr b="0" i="0">
                <a:solidFill>
                  <a:srgbClr val="666666"/>
                </a:solidFill>
                <a:latin typeface="+mn-lt"/>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622300" y="454802"/>
            <a:ext cx="8229600" cy="360329"/>
          </a:xfrm>
          <a:prstGeom prst="rect">
            <a:avLst/>
          </a:prstGeom>
        </p:spPr>
        <p:txBody>
          <a:bodyPr lIns="0" tIns="0" rIns="0" bIns="0" anchor="b">
            <a:noAutofit/>
          </a:bodyPr>
          <a:lstStyle>
            <a:lvl1pPr algn="l">
              <a:defRPr sz="2600" b="1" i="0">
                <a:solidFill>
                  <a:srgbClr val="BB0000"/>
                </a:solidFill>
                <a:latin typeface="+mj-lt"/>
                <a:cs typeface="Helvetica"/>
              </a:defRPr>
            </a:lvl1pPr>
          </a:lstStyle>
          <a:p>
            <a:r>
              <a:rPr lang="en-US" dirty="0"/>
              <a:t>CLICK TO EDIT MASTER TITLE STYLE</a:t>
            </a:r>
          </a:p>
        </p:txBody>
      </p:sp>
    </p:spTree>
    <p:extLst>
      <p:ext uri="{BB962C8B-B14F-4D97-AF65-F5344CB8AC3E}">
        <p14:creationId xmlns:p14="http://schemas.microsoft.com/office/powerpoint/2010/main" val="1377765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pact Re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stretch>
            <a:fillRect/>
          </a:stretch>
        </p:blipFill>
        <p:spPr>
          <a:xfrm>
            <a:off x="3949700" y="6464300"/>
            <a:ext cx="4826000" cy="101600"/>
          </a:xfrm>
          <a:prstGeom prst="rect">
            <a:avLst/>
          </a:prstGeom>
        </p:spPr>
      </p:pic>
      <p:sp>
        <p:nvSpPr>
          <p:cNvPr id="10" name="Title 1"/>
          <p:cNvSpPr>
            <a:spLocks noGrp="1"/>
          </p:cNvSpPr>
          <p:nvPr>
            <p:ph type="ctrTitle" hasCustomPrompt="1"/>
          </p:nvPr>
        </p:nvSpPr>
        <p:spPr>
          <a:xfrm>
            <a:off x="584200" y="660400"/>
            <a:ext cx="7772400" cy="1470025"/>
          </a:xfrm>
          <a:prstGeom prst="rect">
            <a:avLst/>
          </a:prstGeom>
        </p:spPr>
        <p:txBody>
          <a:bodyPr lIns="0" tIns="0" rIns="0" bIns="0"/>
          <a:lstStyle>
            <a:lvl1pPr algn="l">
              <a:defRPr b="1" i="0">
                <a:solidFill>
                  <a:schemeClr val="bg1"/>
                </a:solidFill>
                <a:latin typeface="+mj-lt"/>
                <a:cs typeface="Helvetica"/>
              </a:defRPr>
            </a:lvl1pPr>
          </a:lstStyle>
          <a:p>
            <a:r>
              <a:rPr lang="en-US" dirty="0"/>
              <a:t>CLICK TO EDIT MASTER TITLE STYLE</a:t>
            </a:r>
          </a:p>
        </p:txBody>
      </p:sp>
      <p:sp>
        <p:nvSpPr>
          <p:cNvPr id="11" name="Subtitle 2"/>
          <p:cNvSpPr>
            <a:spLocks noGrp="1"/>
          </p:cNvSpPr>
          <p:nvPr>
            <p:ph type="subTitle" idx="1"/>
          </p:nvPr>
        </p:nvSpPr>
        <p:spPr>
          <a:xfrm>
            <a:off x="584200" y="2822575"/>
            <a:ext cx="6400800" cy="1752600"/>
          </a:xfrm>
          <a:prstGeom prst="rect">
            <a:avLst/>
          </a:prstGeom>
        </p:spPr>
        <p:txBody>
          <a:bodyPr lIns="0" tIns="0" rIns="0" bIns="0"/>
          <a:lstStyle>
            <a:lvl1pPr marL="0" indent="0" algn="l">
              <a:spcBef>
                <a:spcPts val="0"/>
              </a:spcBef>
              <a:buNone/>
              <a:defRPr b="0" i="0">
                <a:solidFill>
                  <a:schemeClr val="bg1"/>
                </a:solidFill>
                <a:latin typeface="+mn-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3" name="Picture 2"/>
          <p:cNvPicPr>
            <a:picLocks noChangeAspect="1"/>
          </p:cNvPicPr>
          <p:nvPr userDrawn="1"/>
        </p:nvPicPr>
        <p:blipFill>
          <a:blip r:embed="rId4"/>
          <a:stretch>
            <a:fillRect/>
          </a:stretch>
        </p:blipFill>
        <p:spPr>
          <a:xfrm>
            <a:off x="584200" y="0"/>
            <a:ext cx="999772" cy="495300"/>
          </a:xfrm>
          <a:prstGeom prst="rect">
            <a:avLst/>
          </a:prstGeom>
        </p:spPr>
      </p:pic>
    </p:spTree>
    <p:extLst>
      <p:ext uri="{BB962C8B-B14F-4D97-AF65-F5344CB8AC3E}">
        <p14:creationId xmlns:p14="http://schemas.microsoft.com/office/powerpoint/2010/main" val="2190408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pact Gray">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84200" y="660400"/>
            <a:ext cx="7772400" cy="1470025"/>
          </a:xfrm>
          <a:prstGeom prst="rect">
            <a:avLst/>
          </a:prstGeom>
        </p:spPr>
        <p:txBody>
          <a:bodyPr lIns="0" tIns="0" rIns="0" bIns="0"/>
          <a:lstStyle>
            <a:lvl1pPr algn="l">
              <a:defRPr b="1" i="0">
                <a:solidFill>
                  <a:schemeClr val="bg1"/>
                </a:solidFill>
                <a:latin typeface="+mj-lt"/>
                <a:cs typeface="Helvetica"/>
              </a:defRPr>
            </a:lvl1pPr>
          </a:lstStyle>
          <a:p>
            <a:r>
              <a:rPr lang="en-US" dirty="0"/>
              <a:t>CLICK TO EDIT MASTER TITLE STYLE</a:t>
            </a:r>
          </a:p>
        </p:txBody>
      </p:sp>
      <p:sp>
        <p:nvSpPr>
          <p:cNvPr id="8" name="Subtitle 2"/>
          <p:cNvSpPr>
            <a:spLocks noGrp="1"/>
          </p:cNvSpPr>
          <p:nvPr>
            <p:ph type="subTitle" idx="1"/>
          </p:nvPr>
        </p:nvSpPr>
        <p:spPr>
          <a:xfrm>
            <a:off x="584200" y="2822575"/>
            <a:ext cx="6400800" cy="1752600"/>
          </a:xfrm>
          <a:prstGeom prst="rect">
            <a:avLst/>
          </a:prstGeom>
        </p:spPr>
        <p:txBody>
          <a:bodyPr lIns="0" tIns="0" rIns="0" bIns="0"/>
          <a:lstStyle>
            <a:lvl1pPr marL="0" indent="0" algn="l">
              <a:spcBef>
                <a:spcPts val="0"/>
              </a:spcBef>
              <a:buNone/>
              <a:defRPr b="0" i="0">
                <a:solidFill>
                  <a:schemeClr val="bg1"/>
                </a:solidFill>
                <a:latin typeface="+mn-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p:cNvPicPr>
            <a:picLocks noChangeAspect="1"/>
          </p:cNvPicPr>
          <p:nvPr userDrawn="1"/>
        </p:nvPicPr>
        <p:blipFill>
          <a:blip r:embed="rId3"/>
          <a:stretch>
            <a:fillRect/>
          </a:stretch>
        </p:blipFill>
        <p:spPr>
          <a:xfrm>
            <a:off x="3949700" y="6464300"/>
            <a:ext cx="4826000" cy="101600"/>
          </a:xfrm>
          <a:prstGeom prst="rect">
            <a:avLst/>
          </a:prstGeom>
        </p:spPr>
      </p:pic>
      <p:pic>
        <p:nvPicPr>
          <p:cNvPr id="5" name="Picture 4"/>
          <p:cNvPicPr>
            <a:picLocks noChangeAspect="1"/>
          </p:cNvPicPr>
          <p:nvPr userDrawn="1"/>
        </p:nvPicPr>
        <p:blipFill>
          <a:blip r:embed="rId4"/>
          <a:stretch>
            <a:fillRect/>
          </a:stretch>
        </p:blipFill>
        <p:spPr>
          <a:xfrm>
            <a:off x="584200" y="0"/>
            <a:ext cx="990600" cy="490756"/>
          </a:xfrm>
          <a:prstGeom prst="rect">
            <a:avLst/>
          </a:prstGeom>
        </p:spPr>
      </p:pic>
    </p:spTree>
    <p:extLst>
      <p:ext uri="{BB962C8B-B14F-4D97-AF65-F5344CB8AC3E}">
        <p14:creationId xmlns:p14="http://schemas.microsoft.com/office/powerpoint/2010/main" val="1333105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pact Re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stretch>
            <a:fillRect/>
          </a:stretch>
        </p:blipFill>
        <p:spPr>
          <a:xfrm>
            <a:off x="3949700" y="6464300"/>
            <a:ext cx="4826000" cy="101600"/>
          </a:xfrm>
          <a:prstGeom prst="rect">
            <a:avLst/>
          </a:prstGeom>
        </p:spPr>
      </p:pic>
      <p:sp>
        <p:nvSpPr>
          <p:cNvPr id="10" name="Title 1"/>
          <p:cNvSpPr>
            <a:spLocks noGrp="1"/>
          </p:cNvSpPr>
          <p:nvPr>
            <p:ph type="ctrTitle" hasCustomPrompt="1"/>
          </p:nvPr>
        </p:nvSpPr>
        <p:spPr>
          <a:xfrm>
            <a:off x="584200" y="660400"/>
            <a:ext cx="7772400" cy="1470025"/>
          </a:xfrm>
          <a:prstGeom prst="rect">
            <a:avLst/>
          </a:prstGeom>
        </p:spPr>
        <p:txBody>
          <a:bodyPr lIns="0" tIns="0" rIns="0" bIns="0"/>
          <a:lstStyle>
            <a:lvl1pPr algn="l">
              <a:defRPr b="1" i="0">
                <a:solidFill>
                  <a:schemeClr val="bg1"/>
                </a:solidFill>
                <a:latin typeface="+mj-lt"/>
                <a:cs typeface="Helvetica"/>
              </a:defRPr>
            </a:lvl1pPr>
          </a:lstStyle>
          <a:p>
            <a:r>
              <a:rPr lang="en-US" dirty="0"/>
              <a:t>CLICK TO EDIT MASTER TITLE STYLE</a:t>
            </a:r>
          </a:p>
        </p:txBody>
      </p:sp>
      <p:sp>
        <p:nvSpPr>
          <p:cNvPr id="11" name="Subtitle 2"/>
          <p:cNvSpPr>
            <a:spLocks noGrp="1"/>
          </p:cNvSpPr>
          <p:nvPr>
            <p:ph type="subTitle" idx="1"/>
          </p:nvPr>
        </p:nvSpPr>
        <p:spPr>
          <a:xfrm>
            <a:off x="584200" y="2822575"/>
            <a:ext cx="6400800" cy="1752600"/>
          </a:xfrm>
          <a:prstGeom prst="rect">
            <a:avLst/>
          </a:prstGeom>
        </p:spPr>
        <p:txBody>
          <a:bodyPr lIns="0" tIns="0" rIns="0" bIns="0"/>
          <a:lstStyle>
            <a:lvl1pPr marL="0" indent="0" algn="l">
              <a:spcBef>
                <a:spcPts val="0"/>
              </a:spcBef>
              <a:buNone/>
              <a:defRPr b="0" i="0">
                <a:solidFill>
                  <a:schemeClr val="bg1"/>
                </a:solidFill>
                <a:latin typeface="+mn-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3" name="Picture 2"/>
          <p:cNvPicPr>
            <a:picLocks noChangeAspect="1"/>
          </p:cNvPicPr>
          <p:nvPr userDrawn="1"/>
        </p:nvPicPr>
        <p:blipFill>
          <a:blip r:embed="rId4"/>
          <a:stretch>
            <a:fillRect/>
          </a:stretch>
        </p:blipFill>
        <p:spPr>
          <a:xfrm>
            <a:off x="584200" y="0"/>
            <a:ext cx="999772" cy="495300"/>
          </a:xfrm>
          <a:prstGeom prst="rect">
            <a:avLst/>
          </a:prstGeom>
        </p:spPr>
      </p:pic>
    </p:spTree>
    <p:extLst>
      <p:ext uri="{BB962C8B-B14F-4D97-AF65-F5344CB8AC3E}">
        <p14:creationId xmlns:p14="http://schemas.microsoft.com/office/powerpoint/2010/main" val="1541137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pact Gray">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84200" y="660400"/>
            <a:ext cx="7772400" cy="1470025"/>
          </a:xfrm>
          <a:prstGeom prst="rect">
            <a:avLst/>
          </a:prstGeom>
        </p:spPr>
        <p:txBody>
          <a:bodyPr lIns="0" tIns="0" rIns="0" bIns="0"/>
          <a:lstStyle>
            <a:lvl1pPr algn="l">
              <a:defRPr b="1" i="0">
                <a:solidFill>
                  <a:schemeClr val="bg1"/>
                </a:solidFill>
                <a:latin typeface="+mj-lt"/>
                <a:cs typeface="Helvetica"/>
              </a:defRPr>
            </a:lvl1pPr>
          </a:lstStyle>
          <a:p>
            <a:r>
              <a:rPr lang="en-US" dirty="0"/>
              <a:t>CLICK TO EDIT MASTER TITLE STYLE</a:t>
            </a:r>
          </a:p>
        </p:txBody>
      </p:sp>
      <p:sp>
        <p:nvSpPr>
          <p:cNvPr id="8" name="Subtitle 2"/>
          <p:cNvSpPr>
            <a:spLocks noGrp="1"/>
          </p:cNvSpPr>
          <p:nvPr>
            <p:ph type="subTitle" idx="1"/>
          </p:nvPr>
        </p:nvSpPr>
        <p:spPr>
          <a:xfrm>
            <a:off x="584200" y="2822575"/>
            <a:ext cx="6400800" cy="1752600"/>
          </a:xfrm>
          <a:prstGeom prst="rect">
            <a:avLst/>
          </a:prstGeom>
        </p:spPr>
        <p:txBody>
          <a:bodyPr lIns="0" tIns="0" rIns="0" bIns="0"/>
          <a:lstStyle>
            <a:lvl1pPr marL="0" indent="0" algn="l">
              <a:spcBef>
                <a:spcPts val="0"/>
              </a:spcBef>
              <a:buNone/>
              <a:defRPr b="0" i="0">
                <a:solidFill>
                  <a:schemeClr val="bg1"/>
                </a:solidFill>
                <a:latin typeface="+mn-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p:cNvPicPr>
            <a:picLocks noChangeAspect="1"/>
          </p:cNvPicPr>
          <p:nvPr userDrawn="1"/>
        </p:nvPicPr>
        <p:blipFill>
          <a:blip r:embed="rId3"/>
          <a:stretch>
            <a:fillRect/>
          </a:stretch>
        </p:blipFill>
        <p:spPr>
          <a:xfrm>
            <a:off x="3949700" y="6464300"/>
            <a:ext cx="4826000" cy="101600"/>
          </a:xfrm>
          <a:prstGeom prst="rect">
            <a:avLst/>
          </a:prstGeom>
        </p:spPr>
      </p:pic>
      <p:pic>
        <p:nvPicPr>
          <p:cNvPr id="5" name="Picture 4"/>
          <p:cNvPicPr>
            <a:picLocks noChangeAspect="1"/>
          </p:cNvPicPr>
          <p:nvPr userDrawn="1"/>
        </p:nvPicPr>
        <p:blipFill>
          <a:blip r:embed="rId4"/>
          <a:stretch>
            <a:fillRect/>
          </a:stretch>
        </p:blipFill>
        <p:spPr>
          <a:xfrm>
            <a:off x="584200" y="0"/>
            <a:ext cx="990600" cy="490756"/>
          </a:xfrm>
          <a:prstGeom prst="rect">
            <a:avLst/>
          </a:prstGeom>
        </p:spPr>
      </p:pic>
    </p:spTree>
    <p:extLst>
      <p:ext uri="{BB962C8B-B14F-4D97-AF65-F5344CB8AC3E}">
        <p14:creationId xmlns:p14="http://schemas.microsoft.com/office/powerpoint/2010/main" val="2728851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5F4055-EE26-433C-9372-711111B34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518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5F4055-EE26-433C-9372-711111B34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9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5F4055-EE26-433C-9372-711111B34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087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5F4055-EE26-433C-9372-711111B34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687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5F4055-EE26-433C-9372-711111B34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140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5F4055-EE26-433C-9372-711111B34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237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5F4055-EE26-433C-9372-711111B34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895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5F4055-EE26-433C-9372-711111B34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354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5.emf"/><Relationship Id="rId4"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5.emf"/><Relationship Id="rId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76200" y="6345496"/>
            <a:ext cx="7429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F5F4055-EE26-433C-9372-711111B34F69}" type="slidenum">
              <a:rPr lang="en-US" smtClean="0">
                <a:solidFill>
                  <a:prstClr val="black">
                    <a:tint val="75000"/>
                  </a:prstClr>
                </a:solidFill>
                <a:latin typeface="Calibri" panose="020F0502020204030204"/>
                <a:ea typeface="+mn-ea"/>
              </a:rPr>
              <a:pPr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2714082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stretch>
            <a:fillRect/>
          </a:stretch>
        </p:blipFill>
        <p:spPr>
          <a:xfrm>
            <a:off x="215900" y="215900"/>
            <a:ext cx="8699500" cy="6426200"/>
          </a:xfrm>
          <a:prstGeom prst="rect">
            <a:avLst/>
          </a:prstGeom>
        </p:spPr>
      </p:pic>
      <p:pic>
        <p:nvPicPr>
          <p:cNvPr id="5" name="Picture 4"/>
          <p:cNvPicPr>
            <a:picLocks noChangeAspect="1"/>
          </p:cNvPicPr>
          <p:nvPr userDrawn="1"/>
        </p:nvPicPr>
        <p:blipFill>
          <a:blip r:embed="rId4"/>
          <a:stretch>
            <a:fillRect/>
          </a:stretch>
        </p:blipFill>
        <p:spPr>
          <a:xfrm>
            <a:off x="571500" y="6464300"/>
            <a:ext cx="4826000" cy="101600"/>
          </a:xfrm>
          <a:prstGeom prst="rect">
            <a:avLst/>
          </a:prstGeom>
        </p:spPr>
      </p:pic>
      <p:pic>
        <p:nvPicPr>
          <p:cNvPr id="7" name="Picture 6"/>
          <p:cNvPicPr>
            <a:picLocks noChangeAspect="1"/>
          </p:cNvPicPr>
          <p:nvPr userDrawn="1"/>
        </p:nvPicPr>
        <p:blipFill>
          <a:blip r:embed="rId5"/>
          <a:stretch>
            <a:fillRect/>
          </a:stretch>
        </p:blipFill>
        <p:spPr>
          <a:xfrm>
            <a:off x="7704667" y="6367243"/>
            <a:ext cx="990600" cy="490756"/>
          </a:xfrm>
          <a:prstGeom prst="rect">
            <a:avLst/>
          </a:prstGeom>
        </p:spPr>
      </p:pic>
    </p:spTree>
    <p:extLst>
      <p:ext uri="{BB962C8B-B14F-4D97-AF65-F5344CB8AC3E}">
        <p14:creationId xmlns:p14="http://schemas.microsoft.com/office/powerpoint/2010/main" val="472343542"/>
      </p:ext>
    </p:extLst>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5"/>
          <a:stretch>
            <a:fillRect/>
          </a:stretch>
        </p:blipFill>
        <p:spPr>
          <a:xfrm>
            <a:off x="215900" y="215900"/>
            <a:ext cx="8699500" cy="6426200"/>
          </a:xfrm>
          <a:prstGeom prst="rect">
            <a:avLst/>
          </a:prstGeom>
        </p:spPr>
      </p:pic>
    </p:spTree>
    <p:extLst>
      <p:ext uri="{BB962C8B-B14F-4D97-AF65-F5344CB8AC3E}">
        <p14:creationId xmlns:p14="http://schemas.microsoft.com/office/powerpoint/2010/main" val="2656777439"/>
      </p:ext>
    </p:extLst>
  </p:cSld>
  <p:clrMap bg1="lt1" tx1="dk1" bg2="lt2" tx2="dk2" accent1="accent1" accent2="accent2" accent3="accent3" accent4="accent4" accent5="accent5" accent6="accent6" hlink="hlink" folHlink="folHlink"/>
  <p:sldLayoutIdLst>
    <p:sldLayoutId id="2147483688" r:id="rId1"/>
    <p:sldLayoutId id="2147483689"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5"/>
          <a:stretch>
            <a:fillRect/>
          </a:stretch>
        </p:blipFill>
        <p:spPr>
          <a:xfrm>
            <a:off x="215900" y="215900"/>
            <a:ext cx="8699500" cy="6426200"/>
          </a:xfrm>
          <a:prstGeom prst="rect">
            <a:avLst/>
          </a:prstGeom>
        </p:spPr>
      </p:pic>
    </p:spTree>
    <p:extLst>
      <p:ext uri="{BB962C8B-B14F-4D97-AF65-F5344CB8AC3E}">
        <p14:creationId xmlns:p14="http://schemas.microsoft.com/office/powerpoint/2010/main" val="4061745526"/>
      </p:ext>
    </p:extLst>
  </p:cSld>
  <p:clrMap bg1="lt1" tx1="dk1" bg2="lt2" tx2="dk2" accent1="accent1" accent2="accent2" accent3="accent3" accent4="accent4" accent5="accent5" accent6="accent6" hlink="hlink" folHlink="folHlink"/>
  <p:sldLayoutIdLst>
    <p:sldLayoutId id="2147483691" r:id="rId1"/>
    <p:sldLayoutId id="214748369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6.jp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prstGeom prst="rect">
            <a:avLst/>
          </a:prstGeom>
        </p:spPr>
        <p:txBody>
          <a:bodyPr/>
          <a:lstStyle/>
          <a:p>
            <a:r>
              <a:rPr lang="en-US" sz="2800" dirty="0">
                <a:solidFill>
                  <a:srgbClr val="666666"/>
                </a:solidFill>
                <a:cs typeface="Georgia"/>
              </a:rPr>
              <a:t>Talk with the members of your group:</a:t>
            </a:r>
          </a:p>
          <a:p>
            <a:endParaRPr lang="en-US" sz="2800" dirty="0"/>
          </a:p>
          <a:p>
            <a:r>
              <a:rPr lang="en-US" sz="2800" dirty="0">
                <a:solidFill>
                  <a:srgbClr val="666666"/>
                </a:solidFill>
              </a:rPr>
              <a:t>What is your most interesting food-related event?</a:t>
            </a:r>
          </a:p>
          <a:p>
            <a:endParaRPr lang="en-US" sz="2800" dirty="0">
              <a:solidFill>
                <a:srgbClr val="666666"/>
              </a:solidFill>
            </a:endParaRPr>
          </a:p>
          <a:p>
            <a:r>
              <a:rPr lang="en-US" sz="2800" dirty="0"/>
              <a:t>What is the weirdest thing you have ever eaten?</a:t>
            </a:r>
            <a:endParaRPr lang="en-US" sz="2400" dirty="0">
              <a:solidFill>
                <a:srgbClr val="666666"/>
              </a:solidFill>
            </a:endParaRPr>
          </a:p>
        </p:txBody>
      </p:sp>
      <p:sp>
        <p:nvSpPr>
          <p:cNvPr id="2" name="Title 1"/>
          <p:cNvSpPr>
            <a:spLocks noGrp="1"/>
          </p:cNvSpPr>
          <p:nvPr>
            <p:ph type="title"/>
          </p:nvPr>
        </p:nvSpPr>
        <p:spPr>
          <a:prstGeom prst="rect">
            <a:avLst/>
          </a:prstGeom>
        </p:spPr>
        <p:txBody>
          <a:bodyPr/>
          <a:lstStyle/>
          <a:p>
            <a:r>
              <a:rPr lang="en-US" sz="3200" dirty="0"/>
              <a:t>Warm-up</a:t>
            </a:r>
            <a:endParaRPr lang="en-US" sz="3200" b="1" dirty="0"/>
          </a:p>
        </p:txBody>
      </p:sp>
    </p:spTree>
    <p:extLst>
      <p:ext uri="{BB962C8B-B14F-4D97-AF65-F5344CB8AC3E}">
        <p14:creationId xmlns:p14="http://schemas.microsoft.com/office/powerpoint/2010/main" val="1159525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300" y="1098708"/>
            <a:ext cx="8229600" cy="5225892"/>
          </a:xfrm>
          <a:prstGeom prst="rect">
            <a:avLst/>
          </a:prstGeom>
        </p:spPr>
        <p:txBody>
          <a:bodyPr/>
          <a:lstStyle/>
          <a:p>
            <a:r>
              <a:rPr lang="en-US" sz="2400" dirty="0">
                <a:ea typeface="+mn-lt"/>
                <a:cs typeface="+mn-lt"/>
              </a:rPr>
              <a:t>Strict guidelines on locations of information, type of units, language used, </a:t>
            </a:r>
            <a:r>
              <a:rPr lang="en-US" sz="2400" dirty="0" err="1">
                <a:ea typeface="+mn-lt"/>
                <a:cs typeface="+mn-lt"/>
              </a:rPr>
              <a:t>etc</a:t>
            </a:r>
            <a:endParaRPr lang="en-US" sz="2400" dirty="0">
              <a:ea typeface="+mn-lt"/>
              <a:cs typeface="+mn-lt"/>
            </a:endParaRPr>
          </a:p>
          <a:p>
            <a:endParaRPr lang="en-US" sz="2400" dirty="0"/>
          </a:p>
          <a:p>
            <a:r>
              <a:rPr lang="en-US" sz="2400" dirty="0"/>
              <a:t>Particularly for the </a:t>
            </a:r>
            <a:r>
              <a:rPr lang="en-US" sz="2400" dirty="0">
                <a:ea typeface="+mn-lt"/>
                <a:cs typeface="+mn-lt"/>
              </a:rPr>
              <a:t>statement of identity</a:t>
            </a:r>
            <a:r>
              <a:rPr lang="en-US" sz="2400" dirty="0"/>
              <a:t>:</a:t>
            </a:r>
          </a:p>
          <a:p>
            <a:pPr lvl="1"/>
            <a:r>
              <a:rPr lang="en-US" sz="2000" dirty="0"/>
              <a:t>Describes the product (if no common name exists)</a:t>
            </a:r>
          </a:p>
          <a:p>
            <a:pPr lvl="1"/>
            <a:r>
              <a:rPr lang="en-US" sz="2000" dirty="0"/>
              <a:t>Common name of the food</a:t>
            </a:r>
          </a:p>
          <a:p>
            <a:pPr lvl="1"/>
            <a:endParaRPr lang="en-US" sz="2000" dirty="0"/>
          </a:p>
          <a:p>
            <a:r>
              <a:rPr lang="en-US" sz="2400" dirty="0"/>
              <a:t>Statement with name and place of business</a:t>
            </a:r>
          </a:p>
          <a:p>
            <a:pPr lvl="1"/>
            <a:r>
              <a:rPr lang="en-US" sz="2000" dirty="0"/>
              <a:t>Requires ability to access complete address (either explicit or public directory)</a:t>
            </a:r>
          </a:p>
          <a:p>
            <a:endParaRPr lang="en-US" sz="2400" dirty="0"/>
          </a:p>
          <a:p>
            <a:r>
              <a:rPr lang="en-US" sz="2400" dirty="0"/>
              <a:t>Country of origin required by US Customs, not FDA</a:t>
            </a:r>
          </a:p>
        </p:txBody>
      </p:sp>
      <p:sp>
        <p:nvSpPr>
          <p:cNvPr id="2" name="Title 1"/>
          <p:cNvSpPr>
            <a:spLocks noGrp="1"/>
          </p:cNvSpPr>
          <p:nvPr>
            <p:ph type="title"/>
          </p:nvPr>
        </p:nvSpPr>
        <p:spPr>
          <a:prstGeom prst="rect">
            <a:avLst/>
          </a:prstGeom>
        </p:spPr>
        <p:txBody>
          <a:bodyPr/>
          <a:lstStyle/>
          <a:p>
            <a:r>
              <a:rPr lang="en-US" sz="2800" dirty="0"/>
              <a:t>Labeling</a:t>
            </a:r>
            <a:endParaRPr lang="en-US" sz="2800" b="1" dirty="0"/>
          </a:p>
        </p:txBody>
      </p:sp>
      <p:sp>
        <p:nvSpPr>
          <p:cNvPr id="4" name="TextBox 3">
            <a:extLst>
              <a:ext uri="{FF2B5EF4-FFF2-40B4-BE49-F238E27FC236}">
                <a16:creationId xmlns:a16="http://schemas.microsoft.com/office/drawing/2014/main" id="{E4D22547-16C1-A8C4-796B-49BAB28CB993}"/>
              </a:ext>
            </a:extLst>
          </p:cNvPr>
          <p:cNvSpPr txBox="1"/>
          <p:nvPr/>
        </p:nvSpPr>
        <p:spPr>
          <a:xfrm>
            <a:off x="6858000" y="5995766"/>
            <a:ext cx="2057400" cy="369332"/>
          </a:xfrm>
          <a:prstGeom prst="rect">
            <a:avLst/>
          </a:prstGeom>
          <a:noFill/>
        </p:spPr>
        <p:txBody>
          <a:bodyPr wrap="square">
            <a:spAutoFit/>
          </a:bodyPr>
          <a:lstStyle/>
          <a:p>
            <a:pPr algn="r"/>
            <a:r>
              <a:rPr lang="en-US" sz="1800" dirty="0">
                <a:solidFill>
                  <a:srgbClr val="666666"/>
                </a:solidFill>
                <a:latin typeface="+mn-lt"/>
                <a:ea typeface="+mn-ea"/>
              </a:rPr>
              <a:t>FDA (2013)</a:t>
            </a:r>
          </a:p>
        </p:txBody>
      </p:sp>
    </p:spTree>
    <p:extLst>
      <p:ext uri="{BB962C8B-B14F-4D97-AF65-F5344CB8AC3E}">
        <p14:creationId xmlns:p14="http://schemas.microsoft.com/office/powerpoint/2010/main" val="2121909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7FF28-9024-2F50-1586-A43AE404B45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9B70BC-19EE-9D50-B76A-366B6E81A56E}"/>
              </a:ext>
            </a:extLst>
          </p:cNvPr>
          <p:cNvSpPr>
            <a:spLocks noGrp="1"/>
          </p:cNvSpPr>
          <p:nvPr>
            <p:ph idx="1"/>
          </p:nvPr>
        </p:nvSpPr>
        <p:spPr>
          <a:xfrm>
            <a:off x="622300" y="1098708"/>
            <a:ext cx="8229600" cy="5225892"/>
          </a:xfrm>
          <a:prstGeom prst="rect">
            <a:avLst/>
          </a:prstGeom>
        </p:spPr>
        <p:txBody>
          <a:bodyPr/>
          <a:lstStyle/>
          <a:p>
            <a:r>
              <a:rPr lang="en-US" sz="2400" dirty="0">
                <a:ea typeface="+mn-lt"/>
                <a:cs typeface="+mn-lt"/>
              </a:rPr>
              <a:t>Lots of information can be present on a label:</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But what does some/all of it mean?</a:t>
            </a:r>
          </a:p>
        </p:txBody>
      </p:sp>
      <p:sp>
        <p:nvSpPr>
          <p:cNvPr id="2" name="Title 1">
            <a:extLst>
              <a:ext uri="{FF2B5EF4-FFF2-40B4-BE49-F238E27FC236}">
                <a16:creationId xmlns:a16="http://schemas.microsoft.com/office/drawing/2014/main" id="{DFBC5F54-32B7-FB22-7B81-79B9428E0184}"/>
              </a:ext>
            </a:extLst>
          </p:cNvPr>
          <p:cNvSpPr>
            <a:spLocks noGrp="1"/>
          </p:cNvSpPr>
          <p:nvPr>
            <p:ph type="title"/>
          </p:nvPr>
        </p:nvSpPr>
        <p:spPr>
          <a:prstGeom prst="rect">
            <a:avLst/>
          </a:prstGeom>
        </p:spPr>
        <p:txBody>
          <a:bodyPr/>
          <a:lstStyle/>
          <a:p>
            <a:r>
              <a:rPr lang="en-US" sz="2800" dirty="0"/>
              <a:t>Product packaging</a:t>
            </a:r>
            <a:endParaRPr lang="en-US" sz="2800" b="1" dirty="0"/>
          </a:p>
        </p:txBody>
      </p:sp>
      <p:sp>
        <p:nvSpPr>
          <p:cNvPr id="7" name="TextBox 6">
            <a:extLst>
              <a:ext uri="{FF2B5EF4-FFF2-40B4-BE49-F238E27FC236}">
                <a16:creationId xmlns:a16="http://schemas.microsoft.com/office/drawing/2014/main" id="{09E14865-1767-C139-E4C3-4D8A22D45527}"/>
              </a:ext>
            </a:extLst>
          </p:cNvPr>
          <p:cNvSpPr txBox="1"/>
          <p:nvPr/>
        </p:nvSpPr>
        <p:spPr>
          <a:xfrm>
            <a:off x="1295400" y="5995766"/>
            <a:ext cx="7620000" cy="369332"/>
          </a:xfrm>
          <a:prstGeom prst="rect">
            <a:avLst/>
          </a:prstGeom>
          <a:noFill/>
        </p:spPr>
        <p:txBody>
          <a:bodyPr wrap="square">
            <a:spAutoFit/>
          </a:bodyPr>
          <a:lstStyle/>
          <a:p>
            <a:pPr algn="r"/>
            <a:r>
              <a:rPr lang="fr-FR" sz="1800" dirty="0">
                <a:solidFill>
                  <a:srgbClr val="666666"/>
                </a:solidFill>
                <a:latin typeface="+mn-lt"/>
                <a:ea typeface="+mn-ea"/>
              </a:rPr>
              <a:t>Source: http://howtoeat.ca/how-food-labels-deceive-us-a-look-at-natural/</a:t>
            </a:r>
            <a:endParaRPr lang="en-US" sz="1800" dirty="0">
              <a:solidFill>
                <a:srgbClr val="666666"/>
              </a:solidFill>
              <a:latin typeface="+mn-lt"/>
              <a:ea typeface="+mn-ea"/>
            </a:endParaRPr>
          </a:p>
        </p:txBody>
      </p:sp>
      <p:pic>
        <p:nvPicPr>
          <p:cNvPr id="11" name="Picture 10">
            <a:extLst>
              <a:ext uri="{FF2B5EF4-FFF2-40B4-BE49-F238E27FC236}">
                <a16:creationId xmlns:a16="http://schemas.microsoft.com/office/drawing/2014/main" id="{050D202B-6DFA-6C73-6F4F-3080C4AB8E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4900" y="1489341"/>
            <a:ext cx="6934200" cy="3879318"/>
          </a:xfrm>
          <a:prstGeom prst="rect">
            <a:avLst/>
          </a:prstGeom>
        </p:spPr>
      </p:pic>
    </p:spTree>
    <p:extLst>
      <p:ext uri="{BB962C8B-B14F-4D97-AF65-F5344CB8AC3E}">
        <p14:creationId xmlns:p14="http://schemas.microsoft.com/office/powerpoint/2010/main" val="1532557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0C847-FB74-8FA2-72A1-5FB76719F21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9B5FFA-3AC2-1F71-072F-879666CCA5D5}"/>
              </a:ext>
            </a:extLst>
          </p:cNvPr>
          <p:cNvSpPr>
            <a:spLocks noGrp="1"/>
          </p:cNvSpPr>
          <p:nvPr>
            <p:ph idx="1"/>
          </p:nvPr>
        </p:nvSpPr>
        <p:spPr>
          <a:xfrm>
            <a:off x="622299" y="875415"/>
            <a:ext cx="8229600" cy="5225892"/>
          </a:xfrm>
          <a:prstGeom prst="rect">
            <a:avLst/>
          </a:prstGeom>
        </p:spPr>
        <p:txBody>
          <a:bodyPr/>
          <a:lstStyle/>
          <a:p>
            <a:r>
              <a:rPr lang="en-US" sz="2400" dirty="0">
                <a:ea typeface="+mn-lt"/>
                <a:cs typeface="+mn-lt"/>
              </a:rPr>
              <a:t>Here’s the true meaning behind some of these claims</a:t>
            </a:r>
          </a:p>
          <a:p>
            <a:endParaRPr lang="en-US" sz="2400" dirty="0"/>
          </a:p>
          <a:p>
            <a:endParaRPr lang="en-US" sz="1050" dirty="0"/>
          </a:p>
          <a:p>
            <a:endParaRPr lang="en-US" sz="2400" dirty="0"/>
          </a:p>
          <a:p>
            <a:endParaRPr lang="en-US" sz="2400" dirty="0"/>
          </a:p>
        </p:txBody>
      </p:sp>
      <p:sp>
        <p:nvSpPr>
          <p:cNvPr id="2" name="Title 1">
            <a:extLst>
              <a:ext uri="{FF2B5EF4-FFF2-40B4-BE49-F238E27FC236}">
                <a16:creationId xmlns:a16="http://schemas.microsoft.com/office/drawing/2014/main" id="{5B11DD70-D5F3-9782-C2DF-DF7064A5B8D7}"/>
              </a:ext>
            </a:extLst>
          </p:cNvPr>
          <p:cNvSpPr>
            <a:spLocks noGrp="1"/>
          </p:cNvSpPr>
          <p:nvPr>
            <p:ph type="title"/>
          </p:nvPr>
        </p:nvSpPr>
        <p:spPr>
          <a:prstGeom prst="rect">
            <a:avLst/>
          </a:prstGeom>
        </p:spPr>
        <p:txBody>
          <a:bodyPr/>
          <a:lstStyle/>
          <a:p>
            <a:r>
              <a:rPr lang="en-US" sz="2800" dirty="0"/>
              <a:t>Nutrient content claims</a:t>
            </a:r>
            <a:endParaRPr lang="en-US" sz="2800" b="1" dirty="0"/>
          </a:p>
        </p:txBody>
      </p:sp>
      <p:sp>
        <p:nvSpPr>
          <p:cNvPr id="4" name="TextBox 3">
            <a:extLst>
              <a:ext uri="{FF2B5EF4-FFF2-40B4-BE49-F238E27FC236}">
                <a16:creationId xmlns:a16="http://schemas.microsoft.com/office/drawing/2014/main" id="{1D4B194F-074D-92E9-3A96-A6A1EE4CE630}"/>
              </a:ext>
            </a:extLst>
          </p:cNvPr>
          <p:cNvSpPr txBox="1"/>
          <p:nvPr/>
        </p:nvSpPr>
        <p:spPr>
          <a:xfrm>
            <a:off x="6858000" y="5995766"/>
            <a:ext cx="2057400" cy="369332"/>
          </a:xfrm>
          <a:prstGeom prst="rect">
            <a:avLst/>
          </a:prstGeom>
          <a:noFill/>
        </p:spPr>
        <p:txBody>
          <a:bodyPr wrap="square">
            <a:spAutoFit/>
          </a:bodyPr>
          <a:lstStyle/>
          <a:p>
            <a:pPr algn="r"/>
            <a:r>
              <a:rPr lang="en-US" sz="1800" dirty="0">
                <a:solidFill>
                  <a:srgbClr val="666666"/>
                </a:solidFill>
                <a:latin typeface="+mn-lt"/>
                <a:ea typeface="+mn-ea"/>
              </a:rPr>
              <a:t>FDA (2013)</a:t>
            </a:r>
          </a:p>
        </p:txBody>
      </p:sp>
      <p:graphicFrame>
        <p:nvGraphicFramePr>
          <p:cNvPr id="5" name="Table 4">
            <a:extLst>
              <a:ext uri="{FF2B5EF4-FFF2-40B4-BE49-F238E27FC236}">
                <a16:creationId xmlns:a16="http://schemas.microsoft.com/office/drawing/2014/main" id="{EC6BAA12-A8D4-E1C8-7327-6D0289616B4F}"/>
              </a:ext>
            </a:extLst>
          </p:cNvPr>
          <p:cNvGraphicFramePr>
            <a:graphicFrameLocks noGrp="1"/>
          </p:cNvGraphicFramePr>
          <p:nvPr>
            <p:extLst>
              <p:ext uri="{D42A27DB-BD31-4B8C-83A1-F6EECF244321}">
                <p14:modId xmlns:p14="http://schemas.microsoft.com/office/powerpoint/2010/main" val="1077333492"/>
              </p:ext>
            </p:extLst>
          </p:nvPr>
        </p:nvGraphicFramePr>
        <p:xfrm>
          <a:off x="253999" y="1300697"/>
          <a:ext cx="8559800" cy="2509303"/>
        </p:xfrm>
        <a:graphic>
          <a:graphicData uri="http://schemas.openxmlformats.org/drawingml/2006/table">
            <a:tbl>
              <a:tblPr firstRow="1" bandRow="1">
                <a:tableStyleId>{073A0DAA-6AF3-43AB-8588-CEC1D06C72B9}</a:tableStyleId>
              </a:tblPr>
              <a:tblGrid>
                <a:gridCol w="2146299">
                  <a:extLst>
                    <a:ext uri="{9D8B030D-6E8A-4147-A177-3AD203B41FA5}">
                      <a16:colId xmlns:a16="http://schemas.microsoft.com/office/drawing/2014/main" val="3230176174"/>
                    </a:ext>
                  </a:extLst>
                </a:gridCol>
                <a:gridCol w="6413501">
                  <a:extLst>
                    <a:ext uri="{9D8B030D-6E8A-4147-A177-3AD203B41FA5}">
                      <a16:colId xmlns:a16="http://schemas.microsoft.com/office/drawing/2014/main" val="249881790"/>
                    </a:ext>
                  </a:extLst>
                </a:gridCol>
              </a:tblGrid>
              <a:tr h="376645">
                <a:tc>
                  <a:txBody>
                    <a:bodyPr/>
                    <a:lstStyle/>
                    <a:p>
                      <a:r>
                        <a:rPr lang="en-US" sz="2000" dirty="0">
                          <a:solidFill>
                            <a:schemeClr val="tx1"/>
                          </a:solidFill>
                        </a:rPr>
                        <a:t>Calorie free </a:t>
                      </a:r>
                    </a:p>
                  </a:txBody>
                  <a:tcPr>
                    <a:solidFill>
                      <a:srgbClr val="E7E7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less than 5 calories per</a:t>
                      </a:r>
                      <a:r>
                        <a:rPr lang="en-US" sz="2000" b="0" baseline="0" dirty="0">
                          <a:solidFill>
                            <a:schemeClr val="tx1"/>
                          </a:solidFill>
                        </a:rPr>
                        <a:t> </a:t>
                      </a:r>
                      <a:r>
                        <a:rPr lang="en-US" sz="2000" b="0" dirty="0">
                          <a:solidFill>
                            <a:schemeClr val="tx1"/>
                          </a:solidFill>
                        </a:rPr>
                        <a:t>serving</a:t>
                      </a:r>
                    </a:p>
                  </a:txBody>
                  <a:tcPr>
                    <a:solidFill>
                      <a:srgbClr val="E7E7E7"/>
                    </a:solidFill>
                  </a:tcPr>
                </a:tc>
                <a:extLst>
                  <a:ext uri="{0D108BD9-81ED-4DB2-BD59-A6C34878D82A}">
                    <a16:rowId xmlns:a16="http://schemas.microsoft.com/office/drawing/2014/main" val="3094695183"/>
                  </a:ext>
                </a:extLst>
              </a:tr>
              <a:tr h="376645">
                <a:tc>
                  <a:txBody>
                    <a:bodyPr/>
                    <a:lstStyle/>
                    <a:p>
                      <a:r>
                        <a:rPr lang="en-US" sz="2000" b="1" dirty="0"/>
                        <a:t>Reduced calorie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at least 25% fewer calories</a:t>
                      </a:r>
                      <a:r>
                        <a:rPr lang="en-US" sz="2000" baseline="0" dirty="0"/>
                        <a:t> </a:t>
                      </a:r>
                      <a:r>
                        <a:rPr lang="en-US" sz="2000" dirty="0"/>
                        <a:t>than regular version</a:t>
                      </a:r>
                    </a:p>
                  </a:txBody>
                  <a:tcPr/>
                </a:tc>
                <a:extLst>
                  <a:ext uri="{0D108BD9-81ED-4DB2-BD59-A6C34878D82A}">
                    <a16:rowId xmlns:a16="http://schemas.microsoft.com/office/drawing/2014/main" val="1700593080"/>
                  </a:ext>
                </a:extLst>
              </a:tr>
              <a:tr h="376645">
                <a:tc>
                  <a:txBody>
                    <a:bodyPr/>
                    <a:lstStyle/>
                    <a:p>
                      <a:r>
                        <a:rPr lang="en-US" sz="2000" b="1" dirty="0"/>
                        <a:t>Low calorie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40 calories or less per</a:t>
                      </a:r>
                      <a:r>
                        <a:rPr lang="en-US" sz="2000" baseline="0" dirty="0"/>
                        <a:t> </a:t>
                      </a:r>
                      <a:r>
                        <a:rPr lang="en-US" sz="2000" dirty="0"/>
                        <a:t>serving</a:t>
                      </a:r>
                    </a:p>
                  </a:txBody>
                  <a:tcPr/>
                </a:tc>
                <a:extLst>
                  <a:ext uri="{0D108BD9-81ED-4DB2-BD59-A6C34878D82A}">
                    <a16:rowId xmlns:a16="http://schemas.microsoft.com/office/drawing/2014/main" val="1449496486"/>
                  </a:ext>
                </a:extLst>
              </a:tr>
              <a:tr h="446652">
                <a:tc>
                  <a:txBody>
                    <a:bodyPr/>
                    <a:lstStyle/>
                    <a:p>
                      <a:r>
                        <a:rPr lang="en-US" sz="2000" b="1" dirty="0"/>
                        <a:t>Fat free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less than 0.5 grams fat per serving (trans or saturated)</a:t>
                      </a:r>
                    </a:p>
                  </a:txBody>
                  <a:tcPr/>
                </a:tc>
                <a:extLst>
                  <a:ext uri="{0D108BD9-81ED-4DB2-BD59-A6C34878D82A}">
                    <a16:rowId xmlns:a16="http://schemas.microsoft.com/office/drawing/2014/main" val="4095739942"/>
                  </a:ext>
                </a:extLst>
              </a:tr>
              <a:tr h="443449">
                <a:tc>
                  <a:txBody>
                    <a:bodyPr/>
                    <a:lstStyle/>
                    <a:p>
                      <a:r>
                        <a:rPr lang="en-US" sz="2000" b="1" dirty="0"/>
                        <a:t>Reduced fat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at least 25% less fat than regular version</a:t>
                      </a:r>
                    </a:p>
                  </a:txBody>
                  <a:tcPr/>
                </a:tc>
                <a:extLst>
                  <a:ext uri="{0D108BD9-81ED-4DB2-BD59-A6C34878D82A}">
                    <a16:rowId xmlns:a16="http://schemas.microsoft.com/office/drawing/2014/main" val="1103043014"/>
                  </a:ext>
                </a:extLst>
              </a:tr>
              <a:tr h="430482">
                <a:tc>
                  <a:txBody>
                    <a:bodyPr/>
                    <a:lstStyle/>
                    <a:p>
                      <a:r>
                        <a:rPr lang="en-US" sz="2000" b="1" dirty="0"/>
                        <a:t>Low fat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3 grams or less of fat per</a:t>
                      </a:r>
                      <a:r>
                        <a:rPr lang="en-US" sz="2000" baseline="0" dirty="0"/>
                        <a:t> </a:t>
                      </a:r>
                      <a:r>
                        <a:rPr lang="en-US" sz="2000" dirty="0"/>
                        <a:t>serving</a:t>
                      </a:r>
                    </a:p>
                  </a:txBody>
                  <a:tcPr/>
                </a:tc>
                <a:extLst>
                  <a:ext uri="{0D108BD9-81ED-4DB2-BD59-A6C34878D82A}">
                    <a16:rowId xmlns:a16="http://schemas.microsoft.com/office/drawing/2014/main" val="1849925128"/>
                  </a:ext>
                </a:extLst>
              </a:tr>
            </a:tbl>
          </a:graphicData>
        </a:graphic>
      </p:graphicFrame>
      <p:graphicFrame>
        <p:nvGraphicFramePr>
          <p:cNvPr id="6" name="Table 5">
            <a:extLst>
              <a:ext uri="{FF2B5EF4-FFF2-40B4-BE49-F238E27FC236}">
                <a16:creationId xmlns:a16="http://schemas.microsoft.com/office/drawing/2014/main" id="{3D39E686-EFED-9647-1F19-0A35C1A3A83B}"/>
              </a:ext>
            </a:extLst>
          </p:cNvPr>
          <p:cNvGraphicFramePr>
            <a:graphicFrameLocks noGrp="1"/>
          </p:cNvGraphicFramePr>
          <p:nvPr>
            <p:extLst>
              <p:ext uri="{D42A27DB-BD31-4B8C-83A1-F6EECF244321}">
                <p14:modId xmlns:p14="http://schemas.microsoft.com/office/powerpoint/2010/main" val="3417050624"/>
              </p:ext>
            </p:extLst>
          </p:nvPr>
        </p:nvGraphicFramePr>
        <p:xfrm>
          <a:off x="253999" y="3810000"/>
          <a:ext cx="8559800" cy="2209800"/>
        </p:xfrm>
        <a:graphic>
          <a:graphicData uri="http://schemas.openxmlformats.org/drawingml/2006/table">
            <a:tbl>
              <a:tblPr firstRow="1" bandRow="1">
                <a:tableStyleId>{073A0DAA-6AF3-43AB-8588-CEC1D06C72B9}</a:tableStyleId>
              </a:tblPr>
              <a:tblGrid>
                <a:gridCol w="2107796">
                  <a:extLst>
                    <a:ext uri="{9D8B030D-6E8A-4147-A177-3AD203B41FA5}">
                      <a16:colId xmlns:a16="http://schemas.microsoft.com/office/drawing/2014/main" val="3230176174"/>
                    </a:ext>
                  </a:extLst>
                </a:gridCol>
                <a:gridCol w="6452004">
                  <a:extLst>
                    <a:ext uri="{9D8B030D-6E8A-4147-A177-3AD203B41FA5}">
                      <a16:colId xmlns:a16="http://schemas.microsoft.com/office/drawing/2014/main" val="249881790"/>
                    </a:ext>
                  </a:extLst>
                </a:gridCol>
              </a:tblGrid>
              <a:tr h="502556">
                <a:tc>
                  <a:txBody>
                    <a:bodyPr/>
                    <a:lstStyle/>
                    <a:p>
                      <a:r>
                        <a:rPr lang="en-US" sz="2000" b="1" dirty="0">
                          <a:solidFill>
                            <a:schemeClr val="tx1"/>
                          </a:solidFill>
                        </a:rPr>
                        <a:t>Sugar free </a:t>
                      </a:r>
                      <a:endParaRPr lang="en-US" sz="2000" dirty="0">
                        <a:solidFill>
                          <a:schemeClr val="tx1"/>
                        </a:solidFill>
                      </a:endParaRPr>
                    </a:p>
                  </a:txBody>
                  <a:tcPr>
                    <a:solidFill>
                      <a:srgbClr val="E7E7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less than 5 calories per</a:t>
                      </a:r>
                      <a:r>
                        <a:rPr lang="en-US" sz="2000" b="0" baseline="0" dirty="0">
                          <a:solidFill>
                            <a:schemeClr val="tx1"/>
                          </a:solidFill>
                        </a:rPr>
                        <a:t> </a:t>
                      </a:r>
                      <a:r>
                        <a:rPr lang="en-US" sz="2000" b="0" dirty="0">
                          <a:solidFill>
                            <a:schemeClr val="tx1"/>
                          </a:solidFill>
                        </a:rPr>
                        <a:t>serving</a:t>
                      </a:r>
                    </a:p>
                  </a:txBody>
                  <a:tcPr>
                    <a:solidFill>
                      <a:srgbClr val="E7E7E7"/>
                    </a:solidFill>
                  </a:tcPr>
                </a:tc>
                <a:extLst>
                  <a:ext uri="{0D108BD9-81ED-4DB2-BD59-A6C34878D82A}">
                    <a16:rowId xmlns:a16="http://schemas.microsoft.com/office/drawing/2014/main" val="3094695183"/>
                  </a:ext>
                </a:extLst>
              </a:tr>
              <a:tr h="493486">
                <a:tc>
                  <a:txBody>
                    <a:bodyPr/>
                    <a:lstStyle/>
                    <a:p>
                      <a:r>
                        <a:rPr lang="en-US" sz="2000" b="1" dirty="0"/>
                        <a:t>Reduced sugar </a:t>
                      </a:r>
                    </a:p>
                  </a:txBody>
                  <a:tcPr/>
                </a:tc>
                <a:tc>
                  <a:txBody>
                    <a:bodyPr/>
                    <a:lstStyle/>
                    <a:p>
                      <a:pPr lvl="0"/>
                      <a:r>
                        <a:rPr lang="en-US" sz="2000" dirty="0"/>
                        <a:t>at least 25% less sugar than regular version</a:t>
                      </a:r>
                    </a:p>
                  </a:txBody>
                  <a:tcPr/>
                </a:tc>
                <a:extLst>
                  <a:ext uri="{0D108BD9-81ED-4DB2-BD59-A6C34878D82A}">
                    <a16:rowId xmlns:a16="http://schemas.microsoft.com/office/drawing/2014/main" val="1700593080"/>
                  </a:ext>
                </a:extLst>
              </a:tr>
              <a:tr h="797664">
                <a:tc>
                  <a:txBody>
                    <a:bodyPr/>
                    <a:lstStyle/>
                    <a:p>
                      <a:r>
                        <a:rPr lang="en-US" sz="2000" b="1" dirty="0"/>
                        <a:t>No added sugar </a:t>
                      </a:r>
                    </a:p>
                  </a:txBody>
                  <a:tcPr/>
                </a:tc>
                <a:tc>
                  <a:txBody>
                    <a:bodyPr/>
                    <a:lstStyle/>
                    <a:p>
                      <a:pPr lvl="0"/>
                      <a:r>
                        <a:rPr lang="en-US" sz="2000" dirty="0"/>
                        <a:t>no sugars added during processing or packing, including items containing sugar (</a:t>
                      </a:r>
                      <a:r>
                        <a:rPr lang="en-US" sz="2000" dirty="0" err="1"/>
                        <a:t>eg</a:t>
                      </a:r>
                      <a:r>
                        <a:rPr lang="en-US" sz="2000" dirty="0"/>
                        <a:t> juice or dry fruit)</a:t>
                      </a:r>
                    </a:p>
                  </a:txBody>
                  <a:tcPr/>
                </a:tc>
                <a:extLst>
                  <a:ext uri="{0D108BD9-81ED-4DB2-BD59-A6C34878D82A}">
                    <a16:rowId xmlns:a16="http://schemas.microsoft.com/office/drawing/2014/main" val="1449496486"/>
                  </a:ext>
                </a:extLst>
              </a:tr>
              <a:tr h="416094">
                <a:tc>
                  <a:txBody>
                    <a:bodyPr/>
                    <a:lstStyle/>
                    <a:p>
                      <a:r>
                        <a:rPr lang="en-US" sz="2000" b="1" dirty="0"/>
                        <a:t>Light/Lite</a:t>
                      </a:r>
                    </a:p>
                  </a:txBody>
                  <a:tcPr/>
                </a:tc>
                <a:tc>
                  <a:txBody>
                    <a:bodyPr/>
                    <a:lstStyle/>
                    <a:p>
                      <a:pPr lvl="0"/>
                      <a:r>
                        <a:rPr lang="en-US" sz="2000" dirty="0"/>
                        <a:t>1/3 fewer calories or 50% less fat than</a:t>
                      </a:r>
                      <a:r>
                        <a:rPr lang="en-US" sz="2000" baseline="0" dirty="0"/>
                        <a:t> </a:t>
                      </a:r>
                      <a:r>
                        <a:rPr lang="en-US" sz="2000" dirty="0"/>
                        <a:t>regular version</a:t>
                      </a:r>
                    </a:p>
                  </a:txBody>
                  <a:tcPr/>
                </a:tc>
                <a:extLst>
                  <a:ext uri="{0D108BD9-81ED-4DB2-BD59-A6C34878D82A}">
                    <a16:rowId xmlns:a16="http://schemas.microsoft.com/office/drawing/2014/main" val="1849925128"/>
                  </a:ext>
                </a:extLst>
              </a:tr>
            </a:tbl>
          </a:graphicData>
        </a:graphic>
      </p:graphicFrame>
      <p:sp>
        <p:nvSpPr>
          <p:cNvPr id="7" name="Oval 6">
            <a:extLst>
              <a:ext uri="{FF2B5EF4-FFF2-40B4-BE49-F238E27FC236}">
                <a16:creationId xmlns:a16="http://schemas.microsoft.com/office/drawing/2014/main" id="{4BFFE623-830A-118D-78E4-6A770FB16D3C}"/>
              </a:ext>
            </a:extLst>
          </p:cNvPr>
          <p:cNvSpPr/>
          <p:nvPr/>
        </p:nvSpPr>
        <p:spPr>
          <a:xfrm>
            <a:off x="6067425" y="1628775"/>
            <a:ext cx="1905000" cy="533400"/>
          </a:xfrm>
          <a:custGeom>
            <a:avLst/>
            <a:gdLst>
              <a:gd name="csX0" fmla="*/ 0 w 1905000"/>
              <a:gd name="csY0" fmla="*/ 266700 h 533400"/>
              <a:gd name="csX1" fmla="*/ 952500 w 1905000"/>
              <a:gd name="csY1" fmla="*/ 0 h 533400"/>
              <a:gd name="csX2" fmla="*/ 1905000 w 1905000"/>
              <a:gd name="csY2" fmla="*/ 266700 h 533400"/>
              <a:gd name="csX3" fmla="*/ 952500 w 1905000"/>
              <a:gd name="csY3" fmla="*/ 533400 h 533400"/>
              <a:gd name="csX4" fmla="*/ 0 w 1905000"/>
              <a:gd name="csY4" fmla="*/ 266700 h 533400"/>
            </a:gdLst>
            <a:ahLst/>
            <a:cxnLst>
              <a:cxn ang="0">
                <a:pos x="csX0" y="csY0"/>
              </a:cxn>
              <a:cxn ang="0">
                <a:pos x="csX1" y="csY1"/>
              </a:cxn>
              <a:cxn ang="0">
                <a:pos x="csX2" y="csY2"/>
              </a:cxn>
              <a:cxn ang="0">
                <a:pos x="csX3" y="csY3"/>
              </a:cxn>
              <a:cxn ang="0">
                <a:pos x="csX4" y="csY4"/>
              </a:cxn>
            </a:cxnLst>
            <a:rect l="l" t="t" r="r" b="b"/>
            <a:pathLst>
              <a:path w="1905000" h="533400" extrusionOk="0">
                <a:moveTo>
                  <a:pt x="0" y="266700"/>
                </a:moveTo>
                <a:cubicBezTo>
                  <a:pt x="7314" y="121344"/>
                  <a:pt x="465400" y="-12256"/>
                  <a:pt x="952500" y="0"/>
                </a:cubicBezTo>
                <a:cubicBezTo>
                  <a:pt x="1477850" y="16712"/>
                  <a:pt x="1904168" y="101262"/>
                  <a:pt x="1905000" y="266700"/>
                </a:cubicBezTo>
                <a:cubicBezTo>
                  <a:pt x="1911734" y="416854"/>
                  <a:pt x="1493164" y="510145"/>
                  <a:pt x="952500" y="533400"/>
                </a:cubicBezTo>
                <a:cubicBezTo>
                  <a:pt x="412377" y="557418"/>
                  <a:pt x="7741" y="414903"/>
                  <a:pt x="0" y="266700"/>
                </a:cubicBezTo>
                <a:close/>
              </a:path>
            </a:pathLst>
          </a:custGeom>
          <a:noFill/>
          <a:ln w="28575">
            <a:solidFill>
              <a:srgbClr val="C00000"/>
            </a:solidFill>
            <a:extLst>
              <a:ext uri="{C807C97D-BFC1-408E-A445-0C87EB9F89A2}">
                <ask:lineSketchStyleProps xmlns:ask="http://schemas.microsoft.com/office/drawing/2018/sketchyshapes" sd="2455521618">
                  <a:prstGeom prst="ellipse">
                    <a:avLst/>
                  </a:prstGeom>
                  <ask:type>
                    <ask:lineSketchCurved/>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A7594EE-8748-98B0-40C3-79605AF7A078}"/>
              </a:ext>
            </a:extLst>
          </p:cNvPr>
          <p:cNvSpPr/>
          <p:nvPr/>
        </p:nvSpPr>
        <p:spPr>
          <a:xfrm>
            <a:off x="5638800" y="4267200"/>
            <a:ext cx="1905000" cy="533400"/>
          </a:xfrm>
          <a:custGeom>
            <a:avLst/>
            <a:gdLst>
              <a:gd name="csX0" fmla="*/ 0 w 1905000"/>
              <a:gd name="csY0" fmla="*/ 266700 h 533400"/>
              <a:gd name="csX1" fmla="*/ 952500 w 1905000"/>
              <a:gd name="csY1" fmla="*/ 0 h 533400"/>
              <a:gd name="csX2" fmla="*/ 1905000 w 1905000"/>
              <a:gd name="csY2" fmla="*/ 266700 h 533400"/>
              <a:gd name="csX3" fmla="*/ 952500 w 1905000"/>
              <a:gd name="csY3" fmla="*/ 533400 h 533400"/>
              <a:gd name="csX4" fmla="*/ 0 w 1905000"/>
              <a:gd name="csY4" fmla="*/ 266700 h 533400"/>
            </a:gdLst>
            <a:ahLst/>
            <a:cxnLst>
              <a:cxn ang="0">
                <a:pos x="csX0" y="csY0"/>
              </a:cxn>
              <a:cxn ang="0">
                <a:pos x="csX1" y="csY1"/>
              </a:cxn>
              <a:cxn ang="0">
                <a:pos x="csX2" y="csY2"/>
              </a:cxn>
              <a:cxn ang="0">
                <a:pos x="csX3" y="csY3"/>
              </a:cxn>
              <a:cxn ang="0">
                <a:pos x="csX4" y="csY4"/>
              </a:cxn>
            </a:cxnLst>
            <a:rect l="l" t="t" r="r" b="b"/>
            <a:pathLst>
              <a:path w="1905000" h="533400" extrusionOk="0">
                <a:moveTo>
                  <a:pt x="0" y="266700"/>
                </a:moveTo>
                <a:cubicBezTo>
                  <a:pt x="7314" y="121344"/>
                  <a:pt x="465400" y="-12256"/>
                  <a:pt x="952500" y="0"/>
                </a:cubicBezTo>
                <a:cubicBezTo>
                  <a:pt x="1477850" y="16712"/>
                  <a:pt x="1904168" y="101262"/>
                  <a:pt x="1905000" y="266700"/>
                </a:cubicBezTo>
                <a:cubicBezTo>
                  <a:pt x="1911734" y="416854"/>
                  <a:pt x="1493164" y="510145"/>
                  <a:pt x="952500" y="533400"/>
                </a:cubicBezTo>
                <a:cubicBezTo>
                  <a:pt x="412377" y="557418"/>
                  <a:pt x="7741" y="414903"/>
                  <a:pt x="0" y="266700"/>
                </a:cubicBezTo>
                <a:close/>
              </a:path>
            </a:pathLst>
          </a:custGeom>
          <a:noFill/>
          <a:ln w="28575">
            <a:solidFill>
              <a:srgbClr val="C00000"/>
            </a:solidFill>
            <a:extLst>
              <a:ext uri="{C807C97D-BFC1-408E-A445-0C87EB9F89A2}">
                <ask:lineSketchStyleProps xmlns:ask="http://schemas.microsoft.com/office/drawing/2018/sketchyshapes" sd="2455521618">
                  <a:prstGeom prst="ellipse">
                    <a:avLst/>
                  </a:prstGeom>
                  <ask:type>
                    <ask:lineSketchCurved/>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EC25BB9-0CE3-161A-C161-0DB990EC74E9}"/>
              </a:ext>
            </a:extLst>
          </p:cNvPr>
          <p:cNvSpPr/>
          <p:nvPr/>
        </p:nvSpPr>
        <p:spPr>
          <a:xfrm>
            <a:off x="5334000" y="2872048"/>
            <a:ext cx="1905000" cy="533400"/>
          </a:xfrm>
          <a:custGeom>
            <a:avLst/>
            <a:gdLst>
              <a:gd name="csX0" fmla="*/ 0 w 1905000"/>
              <a:gd name="csY0" fmla="*/ 266700 h 533400"/>
              <a:gd name="csX1" fmla="*/ 952500 w 1905000"/>
              <a:gd name="csY1" fmla="*/ 0 h 533400"/>
              <a:gd name="csX2" fmla="*/ 1905000 w 1905000"/>
              <a:gd name="csY2" fmla="*/ 266700 h 533400"/>
              <a:gd name="csX3" fmla="*/ 952500 w 1905000"/>
              <a:gd name="csY3" fmla="*/ 533400 h 533400"/>
              <a:gd name="csX4" fmla="*/ 0 w 1905000"/>
              <a:gd name="csY4" fmla="*/ 266700 h 533400"/>
            </a:gdLst>
            <a:ahLst/>
            <a:cxnLst>
              <a:cxn ang="0">
                <a:pos x="csX0" y="csY0"/>
              </a:cxn>
              <a:cxn ang="0">
                <a:pos x="csX1" y="csY1"/>
              </a:cxn>
              <a:cxn ang="0">
                <a:pos x="csX2" y="csY2"/>
              </a:cxn>
              <a:cxn ang="0">
                <a:pos x="csX3" y="csY3"/>
              </a:cxn>
              <a:cxn ang="0">
                <a:pos x="csX4" y="csY4"/>
              </a:cxn>
            </a:cxnLst>
            <a:rect l="l" t="t" r="r" b="b"/>
            <a:pathLst>
              <a:path w="1905000" h="533400" extrusionOk="0">
                <a:moveTo>
                  <a:pt x="0" y="266700"/>
                </a:moveTo>
                <a:cubicBezTo>
                  <a:pt x="7314" y="121344"/>
                  <a:pt x="465400" y="-12256"/>
                  <a:pt x="952500" y="0"/>
                </a:cubicBezTo>
                <a:cubicBezTo>
                  <a:pt x="1477850" y="16712"/>
                  <a:pt x="1904168" y="101262"/>
                  <a:pt x="1905000" y="266700"/>
                </a:cubicBezTo>
                <a:cubicBezTo>
                  <a:pt x="1911734" y="416854"/>
                  <a:pt x="1493164" y="510145"/>
                  <a:pt x="952500" y="533400"/>
                </a:cubicBezTo>
                <a:cubicBezTo>
                  <a:pt x="412377" y="557418"/>
                  <a:pt x="7741" y="414903"/>
                  <a:pt x="0" y="266700"/>
                </a:cubicBezTo>
                <a:close/>
              </a:path>
            </a:pathLst>
          </a:custGeom>
          <a:noFill/>
          <a:ln w="28575">
            <a:solidFill>
              <a:srgbClr val="C00000"/>
            </a:solidFill>
            <a:extLst>
              <a:ext uri="{C807C97D-BFC1-408E-A445-0C87EB9F89A2}">
                <ask:lineSketchStyleProps xmlns:ask="http://schemas.microsoft.com/office/drawing/2018/sketchyshapes" sd="2455521618">
                  <a:prstGeom prst="ellipse">
                    <a:avLst/>
                  </a:prstGeom>
                  <ask:type>
                    <ask:lineSketchCurved/>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1AC3792-A289-D6EE-DE77-11AECD23BA76}"/>
              </a:ext>
            </a:extLst>
          </p:cNvPr>
          <p:cNvSpPr/>
          <p:nvPr/>
        </p:nvSpPr>
        <p:spPr>
          <a:xfrm>
            <a:off x="6705600" y="5565734"/>
            <a:ext cx="1905000" cy="533400"/>
          </a:xfrm>
          <a:custGeom>
            <a:avLst/>
            <a:gdLst>
              <a:gd name="csX0" fmla="*/ 0 w 1905000"/>
              <a:gd name="csY0" fmla="*/ 266700 h 533400"/>
              <a:gd name="csX1" fmla="*/ 952500 w 1905000"/>
              <a:gd name="csY1" fmla="*/ 0 h 533400"/>
              <a:gd name="csX2" fmla="*/ 1905000 w 1905000"/>
              <a:gd name="csY2" fmla="*/ 266700 h 533400"/>
              <a:gd name="csX3" fmla="*/ 952500 w 1905000"/>
              <a:gd name="csY3" fmla="*/ 533400 h 533400"/>
              <a:gd name="csX4" fmla="*/ 0 w 1905000"/>
              <a:gd name="csY4" fmla="*/ 266700 h 533400"/>
            </a:gdLst>
            <a:ahLst/>
            <a:cxnLst>
              <a:cxn ang="0">
                <a:pos x="csX0" y="csY0"/>
              </a:cxn>
              <a:cxn ang="0">
                <a:pos x="csX1" y="csY1"/>
              </a:cxn>
              <a:cxn ang="0">
                <a:pos x="csX2" y="csY2"/>
              </a:cxn>
              <a:cxn ang="0">
                <a:pos x="csX3" y="csY3"/>
              </a:cxn>
              <a:cxn ang="0">
                <a:pos x="csX4" y="csY4"/>
              </a:cxn>
            </a:cxnLst>
            <a:rect l="l" t="t" r="r" b="b"/>
            <a:pathLst>
              <a:path w="1905000" h="533400" extrusionOk="0">
                <a:moveTo>
                  <a:pt x="0" y="266700"/>
                </a:moveTo>
                <a:cubicBezTo>
                  <a:pt x="7314" y="121344"/>
                  <a:pt x="465400" y="-12256"/>
                  <a:pt x="952500" y="0"/>
                </a:cubicBezTo>
                <a:cubicBezTo>
                  <a:pt x="1477850" y="16712"/>
                  <a:pt x="1904168" y="101262"/>
                  <a:pt x="1905000" y="266700"/>
                </a:cubicBezTo>
                <a:cubicBezTo>
                  <a:pt x="1911734" y="416854"/>
                  <a:pt x="1493164" y="510145"/>
                  <a:pt x="952500" y="533400"/>
                </a:cubicBezTo>
                <a:cubicBezTo>
                  <a:pt x="412377" y="557418"/>
                  <a:pt x="7741" y="414903"/>
                  <a:pt x="0" y="266700"/>
                </a:cubicBezTo>
                <a:close/>
              </a:path>
            </a:pathLst>
          </a:custGeom>
          <a:noFill/>
          <a:ln w="28575">
            <a:solidFill>
              <a:srgbClr val="C00000"/>
            </a:solidFill>
            <a:extLst>
              <a:ext uri="{C807C97D-BFC1-408E-A445-0C87EB9F89A2}">
                <ask:lineSketchStyleProps xmlns:ask="http://schemas.microsoft.com/office/drawing/2018/sketchyshapes" sd="2455521618">
                  <a:prstGeom prst="ellipse">
                    <a:avLst/>
                  </a:prstGeom>
                  <ask:type>
                    <ask:lineSketchCurved/>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7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9260F-0013-144A-8D90-8392188B1E3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518BD8-6E54-9DFA-D6CF-C776916ECE83}"/>
              </a:ext>
            </a:extLst>
          </p:cNvPr>
          <p:cNvSpPr>
            <a:spLocks noGrp="1"/>
          </p:cNvSpPr>
          <p:nvPr>
            <p:ph idx="1"/>
          </p:nvPr>
        </p:nvSpPr>
        <p:spPr>
          <a:xfrm>
            <a:off x="622300" y="1098708"/>
            <a:ext cx="8229600" cy="5225892"/>
          </a:xfrm>
          <a:prstGeom prst="rect">
            <a:avLst/>
          </a:prstGeom>
        </p:spPr>
        <p:txBody>
          <a:bodyPr/>
          <a:lstStyle/>
          <a:p>
            <a:r>
              <a:rPr lang="en-US" sz="2400" dirty="0">
                <a:ea typeface="+mn-lt"/>
                <a:cs typeface="+mn-lt"/>
              </a:rPr>
              <a:t>Consider the labels that can be attached to eggs:</a:t>
            </a:r>
          </a:p>
          <a:p>
            <a:pPr lvl="1"/>
            <a:r>
              <a:rPr lang="en-US" sz="2000" dirty="0">
                <a:ea typeface="+mn-lt"/>
                <a:cs typeface="+mn-lt"/>
              </a:rPr>
              <a:t>Cage-free vs Free-range</a:t>
            </a:r>
          </a:p>
          <a:p>
            <a:r>
              <a:rPr lang="en-US" sz="2400" dirty="0">
                <a:ea typeface="+mn-lt"/>
                <a:cs typeface="+mn-lt"/>
              </a:rPr>
              <a:t>What do these terms evoke in you?</a:t>
            </a:r>
          </a:p>
          <a:p>
            <a:endParaRPr lang="en-US" sz="2400" dirty="0">
              <a:ea typeface="+mn-lt"/>
              <a:cs typeface="+mn-lt"/>
            </a:endParaRPr>
          </a:p>
          <a:p>
            <a:r>
              <a:rPr lang="en-US" sz="2400" dirty="0"/>
              <a:t>Cage-Free: This term means that the hens are not kept in cages, but it doesn’t mean they’re clucking around in the fresh air and sunshine. They can be kept indoors, often in crowded conditions. (1 sq ft per chicken)</a:t>
            </a:r>
          </a:p>
          <a:p>
            <a:endParaRPr lang="en-US" sz="2400" dirty="0"/>
          </a:p>
          <a:p>
            <a:r>
              <a:rPr lang="en-US" sz="2400" dirty="0"/>
              <a:t>Free-Range: The birds aren’t kept in cages and have outdoor access, but they can still be raised in crowded conditions and the outdoor area can be tiny. (2 sq ft per chicken)</a:t>
            </a:r>
          </a:p>
          <a:p>
            <a:endParaRPr lang="en-US" sz="2400" dirty="0"/>
          </a:p>
        </p:txBody>
      </p:sp>
      <p:sp>
        <p:nvSpPr>
          <p:cNvPr id="2" name="Title 1">
            <a:extLst>
              <a:ext uri="{FF2B5EF4-FFF2-40B4-BE49-F238E27FC236}">
                <a16:creationId xmlns:a16="http://schemas.microsoft.com/office/drawing/2014/main" id="{42AAB287-0A60-1BAB-24F5-7FF4B38AFC58}"/>
              </a:ext>
            </a:extLst>
          </p:cNvPr>
          <p:cNvSpPr>
            <a:spLocks noGrp="1"/>
          </p:cNvSpPr>
          <p:nvPr>
            <p:ph type="title"/>
          </p:nvPr>
        </p:nvSpPr>
        <p:spPr>
          <a:prstGeom prst="rect">
            <a:avLst/>
          </a:prstGeom>
        </p:spPr>
        <p:txBody>
          <a:bodyPr/>
          <a:lstStyle/>
          <a:p>
            <a:r>
              <a:rPr lang="en-US" sz="2800" dirty="0"/>
              <a:t>Claims that sound better than they are</a:t>
            </a:r>
            <a:endParaRPr lang="en-US" sz="2800" b="1" dirty="0"/>
          </a:p>
        </p:txBody>
      </p:sp>
    </p:spTree>
    <p:extLst>
      <p:ext uri="{BB962C8B-B14F-4D97-AF65-F5344CB8AC3E}">
        <p14:creationId xmlns:p14="http://schemas.microsoft.com/office/powerpoint/2010/main" val="276417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300" y="3772395"/>
            <a:ext cx="8229600" cy="2628405"/>
          </a:xfrm>
          <a:prstGeom prst="rect">
            <a:avLst/>
          </a:prstGeom>
        </p:spPr>
        <p:txBody>
          <a:bodyPr/>
          <a:lstStyle/>
          <a:p>
            <a:r>
              <a:rPr lang="en-US" sz="2400" dirty="0"/>
              <a:t>Two claims in 2000’s by Kellogg’s regarding Frosted Mini-Wheats and Rise Krispies were unsubstantiated</a:t>
            </a:r>
          </a:p>
          <a:p>
            <a:r>
              <a:rPr lang="en-US" sz="2400" dirty="0"/>
              <a:t>Investigated by the FTC and subsequently barred from making further health claims</a:t>
            </a:r>
          </a:p>
          <a:p>
            <a:endParaRPr lang="en-US" sz="2400" dirty="0"/>
          </a:p>
          <a:p>
            <a:endParaRPr lang="en-US" sz="2400" dirty="0"/>
          </a:p>
          <a:p>
            <a:endParaRPr lang="en-US" sz="2400" dirty="0"/>
          </a:p>
          <a:p>
            <a:endParaRPr lang="en-US" sz="2400" dirty="0"/>
          </a:p>
          <a:p>
            <a:endParaRPr lang="en-US" sz="2400" dirty="0"/>
          </a:p>
          <a:p>
            <a:endParaRPr lang="en-US" sz="2400" dirty="0"/>
          </a:p>
        </p:txBody>
      </p:sp>
      <p:sp>
        <p:nvSpPr>
          <p:cNvPr id="2" name="Title 1"/>
          <p:cNvSpPr>
            <a:spLocks noGrp="1"/>
          </p:cNvSpPr>
          <p:nvPr>
            <p:ph type="title"/>
          </p:nvPr>
        </p:nvSpPr>
        <p:spPr>
          <a:prstGeom prst="rect">
            <a:avLst/>
          </a:prstGeom>
        </p:spPr>
        <p:txBody>
          <a:bodyPr/>
          <a:lstStyle/>
          <a:p>
            <a:r>
              <a:rPr lang="en-US" sz="2800" dirty="0"/>
              <a:t>Making claims without support</a:t>
            </a:r>
            <a:endParaRPr lang="en-US" sz="2800" b="1" dirty="0"/>
          </a:p>
        </p:txBody>
      </p:sp>
      <p:pic>
        <p:nvPicPr>
          <p:cNvPr id="6" name="Picture 2" descr="A photo shows a Kellogg’s Cocoa Krispies box with a cartoon of three cheerful elves. A magnified area of the box reads, Now helps support your child’s immunity. A callout pointing to the enlarged image reads “How do you know that is true?”">
            <a:extLst>
              <a:ext uri="{FF2B5EF4-FFF2-40B4-BE49-F238E27FC236}">
                <a16:creationId xmlns:a16="http://schemas.microsoft.com/office/drawing/2014/main" id="{9534F840-A32A-B65A-7856-63FABD73CA9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97518" y="1000894"/>
            <a:ext cx="4860482" cy="26284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CCB01FC-95D5-E806-4F31-160F894B570B}"/>
              </a:ext>
            </a:extLst>
          </p:cNvPr>
          <p:cNvSpPr txBox="1"/>
          <p:nvPr/>
        </p:nvSpPr>
        <p:spPr>
          <a:xfrm>
            <a:off x="6858000" y="5995766"/>
            <a:ext cx="2057400" cy="369332"/>
          </a:xfrm>
          <a:prstGeom prst="rect">
            <a:avLst/>
          </a:prstGeom>
          <a:noFill/>
        </p:spPr>
        <p:txBody>
          <a:bodyPr wrap="square">
            <a:spAutoFit/>
          </a:bodyPr>
          <a:lstStyle/>
          <a:p>
            <a:pPr algn="r"/>
            <a:r>
              <a:rPr lang="en-US" sz="1800" dirty="0">
                <a:solidFill>
                  <a:srgbClr val="666666"/>
                </a:solidFill>
                <a:latin typeface="+mn-lt"/>
                <a:ea typeface="+mn-ea"/>
              </a:rPr>
              <a:t>Phelan (2021) </a:t>
            </a:r>
          </a:p>
        </p:txBody>
      </p:sp>
    </p:spTree>
    <p:extLst>
      <p:ext uri="{BB962C8B-B14F-4D97-AF65-F5344CB8AC3E}">
        <p14:creationId xmlns:p14="http://schemas.microsoft.com/office/powerpoint/2010/main" val="214634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F46F2-FF32-DE53-3E00-8FBEE3D2FBD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DC3B0B-9133-D327-9FC4-A20322B074E4}"/>
              </a:ext>
            </a:extLst>
          </p:cNvPr>
          <p:cNvSpPr>
            <a:spLocks noGrp="1"/>
          </p:cNvSpPr>
          <p:nvPr>
            <p:ph idx="1"/>
          </p:nvPr>
        </p:nvSpPr>
        <p:spPr>
          <a:xfrm>
            <a:off x="622300" y="1098708"/>
            <a:ext cx="8229600" cy="5225892"/>
          </a:xfrm>
          <a:prstGeom prst="rect">
            <a:avLst/>
          </a:prstGeom>
        </p:spPr>
        <p:txBody>
          <a:bodyPr/>
          <a:lstStyle/>
          <a:p>
            <a:r>
              <a:rPr lang="en-US" sz="2400" dirty="0"/>
              <a:t>“GMO Free”</a:t>
            </a:r>
            <a:endParaRPr lang="en-US" sz="1050" dirty="0"/>
          </a:p>
          <a:p>
            <a:pPr lvl="1"/>
            <a:r>
              <a:rPr lang="en-US" sz="2000" dirty="0"/>
              <a:t>Only 14 currently approved GMO crops/foods</a:t>
            </a:r>
          </a:p>
          <a:p>
            <a:pPr lvl="2"/>
            <a:r>
              <a:rPr lang="en-US" sz="1600" dirty="0"/>
              <a:t>Alfalfa, Arctic Apple, Canola, Corn, Cotton, Eggplant, Papaya, Pink pineapple, Potato, Salmon (</a:t>
            </a:r>
            <a:r>
              <a:rPr lang="en-US" sz="1600" dirty="0" err="1"/>
              <a:t>AquAdvantage</a:t>
            </a:r>
            <a:r>
              <a:rPr lang="en-US" sz="1600" dirty="0"/>
              <a:t>), Soybean, Squash, Sugar Beet, Sugarcane</a:t>
            </a:r>
          </a:p>
          <a:p>
            <a:pPr lvl="1"/>
            <a:r>
              <a:rPr lang="en-US" sz="2000" dirty="0"/>
              <a:t>However, use of GMO germ lines varies highly among crops</a:t>
            </a:r>
          </a:p>
          <a:p>
            <a:pPr lvl="2"/>
            <a:r>
              <a:rPr lang="en-US" sz="1600" dirty="0"/>
              <a:t>Nearly all field corn is GMO, but sweet corn is rarely GMO </a:t>
            </a:r>
          </a:p>
          <a:p>
            <a:pPr lvl="1"/>
            <a:r>
              <a:rPr lang="en-US" sz="2000" dirty="0"/>
              <a:t>More of the GMO concerns relate to growing regulations</a:t>
            </a:r>
          </a:p>
          <a:p>
            <a:pPr lvl="1"/>
            <a:r>
              <a:rPr lang="en-US" sz="2000" dirty="0"/>
              <a:t>Sugar can “bypass” GMO labels due to being highly processed</a:t>
            </a:r>
          </a:p>
          <a:p>
            <a:pPr lvl="1"/>
            <a:r>
              <a:rPr lang="en-US" sz="2000" dirty="0"/>
              <a:t>However, it doesn’t stop this label from being used:</a:t>
            </a:r>
          </a:p>
          <a:p>
            <a:pPr lvl="1"/>
            <a:endParaRPr lang="en-US" sz="2000" dirty="0"/>
          </a:p>
          <a:p>
            <a:pPr lvl="1"/>
            <a:endParaRPr lang="en-US" sz="2000" dirty="0"/>
          </a:p>
          <a:p>
            <a:pPr lvl="1"/>
            <a:r>
              <a:rPr lang="en-US" sz="2000" dirty="0"/>
              <a:t>Look at the items at your table.</a:t>
            </a:r>
          </a:p>
          <a:p>
            <a:pPr lvl="1"/>
            <a:r>
              <a:rPr lang="en-US" sz="2000" dirty="0"/>
              <a:t>Which ones are labelled non-GMO and</a:t>
            </a:r>
            <a:br>
              <a:rPr lang="en-US" sz="2000" dirty="0"/>
            </a:br>
            <a:r>
              <a:rPr lang="en-US" sz="2000" dirty="0"/>
              <a:t>are valid items for the label and which are not?</a:t>
            </a:r>
          </a:p>
          <a:p>
            <a:endParaRPr lang="en-US" sz="2400" dirty="0"/>
          </a:p>
        </p:txBody>
      </p:sp>
      <p:sp>
        <p:nvSpPr>
          <p:cNvPr id="2" name="Title 1">
            <a:extLst>
              <a:ext uri="{FF2B5EF4-FFF2-40B4-BE49-F238E27FC236}">
                <a16:creationId xmlns:a16="http://schemas.microsoft.com/office/drawing/2014/main" id="{01A97336-A58E-699F-887A-9B24E2421DE6}"/>
              </a:ext>
            </a:extLst>
          </p:cNvPr>
          <p:cNvSpPr>
            <a:spLocks noGrp="1"/>
          </p:cNvSpPr>
          <p:nvPr>
            <p:ph type="title"/>
          </p:nvPr>
        </p:nvSpPr>
        <p:spPr>
          <a:prstGeom prst="rect">
            <a:avLst/>
          </a:prstGeom>
        </p:spPr>
        <p:txBody>
          <a:bodyPr/>
          <a:lstStyle/>
          <a:p>
            <a:r>
              <a:rPr lang="en-US" sz="2800" dirty="0"/>
              <a:t>Other label claims</a:t>
            </a:r>
            <a:endParaRPr lang="en-US" sz="2800" b="1" dirty="0"/>
          </a:p>
        </p:txBody>
      </p:sp>
      <p:pic>
        <p:nvPicPr>
          <p:cNvPr id="5122" name="Picture 2" descr="Non-GMO Verified Label">
            <a:extLst>
              <a:ext uri="{FF2B5EF4-FFF2-40B4-BE49-F238E27FC236}">
                <a16:creationId xmlns:a16="http://schemas.microsoft.com/office/drawing/2014/main" id="{193DED53-6DB5-0C32-2344-10CA347D683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21500" y="4544179"/>
            <a:ext cx="1590675" cy="11680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147465D-0FEB-C24A-0836-78D520D4F9AC}"/>
              </a:ext>
            </a:extLst>
          </p:cNvPr>
          <p:cNvSpPr txBox="1"/>
          <p:nvPr/>
        </p:nvSpPr>
        <p:spPr>
          <a:xfrm>
            <a:off x="6858000" y="5995766"/>
            <a:ext cx="2057400" cy="369332"/>
          </a:xfrm>
          <a:prstGeom prst="rect">
            <a:avLst/>
          </a:prstGeom>
          <a:noFill/>
        </p:spPr>
        <p:txBody>
          <a:bodyPr wrap="square">
            <a:spAutoFit/>
          </a:bodyPr>
          <a:lstStyle/>
          <a:p>
            <a:pPr algn="r"/>
            <a:r>
              <a:rPr lang="en-US" sz="1800" dirty="0">
                <a:solidFill>
                  <a:srgbClr val="666666"/>
                </a:solidFill>
                <a:latin typeface="+mn-lt"/>
                <a:ea typeface="+mn-ea"/>
              </a:rPr>
              <a:t>FDA (2013)</a:t>
            </a:r>
          </a:p>
        </p:txBody>
      </p:sp>
    </p:spTree>
    <p:extLst>
      <p:ext uri="{BB962C8B-B14F-4D97-AF65-F5344CB8AC3E}">
        <p14:creationId xmlns:p14="http://schemas.microsoft.com/office/powerpoint/2010/main" val="60396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fade">
                                      <p:cBhvr>
                                        <p:cTn id="23" dur="500"/>
                                        <p:tgtEl>
                                          <p:spTgt spid="3">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fade">
                                      <p:cBhvr>
                                        <p:cTn id="2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BA7E3-C584-5980-A605-545A0FFFAED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6AB386-12A2-13A0-D4AF-3A2B93231C78}"/>
              </a:ext>
            </a:extLst>
          </p:cNvPr>
          <p:cNvSpPr>
            <a:spLocks noGrp="1"/>
          </p:cNvSpPr>
          <p:nvPr>
            <p:ph idx="1"/>
          </p:nvPr>
        </p:nvSpPr>
        <p:spPr>
          <a:xfrm>
            <a:off x="622300" y="1098708"/>
            <a:ext cx="8229600" cy="5225892"/>
          </a:xfrm>
          <a:prstGeom prst="rect">
            <a:avLst/>
          </a:prstGeom>
        </p:spPr>
        <p:txBody>
          <a:bodyPr/>
          <a:lstStyle/>
          <a:p>
            <a:r>
              <a:rPr lang="en-US" sz="2400" dirty="0"/>
              <a:t>“GMO Free” with without GMO crops</a:t>
            </a:r>
          </a:p>
          <a:p>
            <a:pPr lvl="1"/>
            <a:r>
              <a:rPr lang="en-US" sz="2000" dirty="0"/>
              <a:t>Remember: Alfalfa, Arctic Apple, Canola, Corn, Cotton, Eggplant, Papaya, Pink pineapple, Potato, Salmon (</a:t>
            </a:r>
            <a:r>
              <a:rPr lang="en-US" sz="2000" dirty="0" err="1"/>
              <a:t>AquAdvantage</a:t>
            </a:r>
            <a:r>
              <a:rPr lang="en-US" sz="2000" dirty="0"/>
              <a:t>), Soybean, Squash, Sugar Beet, Sugarcane</a:t>
            </a:r>
            <a:endParaRPr lang="en-US" sz="650" dirty="0"/>
          </a:p>
          <a:p>
            <a:endParaRPr lang="en-US" sz="2400" dirty="0"/>
          </a:p>
        </p:txBody>
      </p:sp>
      <p:sp>
        <p:nvSpPr>
          <p:cNvPr id="2" name="Title 1">
            <a:extLst>
              <a:ext uri="{FF2B5EF4-FFF2-40B4-BE49-F238E27FC236}">
                <a16:creationId xmlns:a16="http://schemas.microsoft.com/office/drawing/2014/main" id="{46CDD9DD-EDE9-4BE8-58AE-E2EEE2AF5CCD}"/>
              </a:ext>
            </a:extLst>
          </p:cNvPr>
          <p:cNvSpPr>
            <a:spLocks noGrp="1"/>
          </p:cNvSpPr>
          <p:nvPr>
            <p:ph type="title"/>
          </p:nvPr>
        </p:nvSpPr>
        <p:spPr>
          <a:prstGeom prst="rect">
            <a:avLst/>
          </a:prstGeom>
        </p:spPr>
        <p:txBody>
          <a:bodyPr/>
          <a:lstStyle/>
          <a:p>
            <a:r>
              <a:rPr lang="en-US" sz="2800" dirty="0"/>
              <a:t>Other label claims</a:t>
            </a:r>
            <a:endParaRPr lang="en-US" sz="2800" b="1" dirty="0"/>
          </a:p>
        </p:txBody>
      </p:sp>
      <p:sp>
        <p:nvSpPr>
          <p:cNvPr id="4" name="TextBox 3">
            <a:extLst>
              <a:ext uri="{FF2B5EF4-FFF2-40B4-BE49-F238E27FC236}">
                <a16:creationId xmlns:a16="http://schemas.microsoft.com/office/drawing/2014/main" id="{F27D981B-50D1-EFA6-27F2-F75D6BC4F0C6}"/>
              </a:ext>
            </a:extLst>
          </p:cNvPr>
          <p:cNvSpPr txBox="1"/>
          <p:nvPr/>
        </p:nvSpPr>
        <p:spPr>
          <a:xfrm>
            <a:off x="3733800" y="6019357"/>
            <a:ext cx="5137150" cy="369332"/>
          </a:xfrm>
          <a:prstGeom prst="rect">
            <a:avLst/>
          </a:prstGeom>
          <a:noFill/>
        </p:spPr>
        <p:txBody>
          <a:bodyPr wrap="square">
            <a:spAutoFit/>
          </a:bodyPr>
          <a:lstStyle/>
          <a:p>
            <a:pPr algn="r"/>
            <a:r>
              <a:rPr lang="en-US" sz="1800" dirty="0">
                <a:solidFill>
                  <a:srgbClr val="666666"/>
                </a:solidFill>
                <a:latin typeface="+mn-lt"/>
                <a:ea typeface="+mn-ea"/>
              </a:rPr>
              <a:t>Image source: Photos by Zack Matesich</a:t>
            </a:r>
          </a:p>
        </p:txBody>
      </p:sp>
      <p:pic>
        <p:nvPicPr>
          <p:cNvPr id="6" name="Picture 5">
            <a:extLst>
              <a:ext uri="{FF2B5EF4-FFF2-40B4-BE49-F238E27FC236}">
                <a16:creationId xmlns:a16="http://schemas.microsoft.com/office/drawing/2014/main" id="{920149F4-145B-5CC0-6C61-CD39F3ECAF3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73050" y="2438397"/>
            <a:ext cx="1570515" cy="3657601"/>
          </a:xfrm>
          <a:prstGeom prst="rect">
            <a:avLst/>
          </a:prstGeom>
        </p:spPr>
      </p:pic>
      <p:pic>
        <p:nvPicPr>
          <p:cNvPr id="8" name="Picture 7">
            <a:extLst>
              <a:ext uri="{FF2B5EF4-FFF2-40B4-BE49-F238E27FC236}">
                <a16:creationId xmlns:a16="http://schemas.microsoft.com/office/drawing/2014/main" id="{25BC420D-6428-2DEE-DAEE-9C090B9366A8}"/>
              </a:ext>
            </a:extLst>
          </p:cNvPr>
          <p:cNvPicPr>
            <a:picLocks noChangeAspect="1"/>
          </p:cNvPicPr>
          <p:nvPr/>
        </p:nvPicPr>
        <p:blipFill>
          <a:blip r:embed="rId4"/>
          <a:srcRect l="39960" t="324" r="24484" b="26344"/>
          <a:stretch>
            <a:fillRect/>
          </a:stretch>
        </p:blipFill>
        <p:spPr>
          <a:xfrm>
            <a:off x="1803713" y="2594177"/>
            <a:ext cx="984885" cy="2708433"/>
          </a:xfrm>
          <a:prstGeom prst="rect">
            <a:avLst/>
          </a:prstGeom>
        </p:spPr>
      </p:pic>
      <p:pic>
        <p:nvPicPr>
          <p:cNvPr id="10" name="Picture 9">
            <a:extLst>
              <a:ext uri="{FF2B5EF4-FFF2-40B4-BE49-F238E27FC236}">
                <a16:creationId xmlns:a16="http://schemas.microsoft.com/office/drawing/2014/main" id="{709766F5-7EAB-F3A5-FA62-AA4648160059}"/>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5868705" y="2418312"/>
            <a:ext cx="2943163" cy="3307943"/>
          </a:xfrm>
          <a:prstGeom prst="rect">
            <a:avLst/>
          </a:prstGeom>
        </p:spPr>
      </p:pic>
      <p:pic>
        <p:nvPicPr>
          <p:cNvPr id="12" name="Picture 11">
            <a:extLst>
              <a:ext uri="{FF2B5EF4-FFF2-40B4-BE49-F238E27FC236}">
                <a16:creationId xmlns:a16="http://schemas.microsoft.com/office/drawing/2014/main" id="{81CF3D19-868F-1DFB-5F37-3EAB116CE4CD}"/>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2509653" y="3089454"/>
            <a:ext cx="4653933" cy="2987494"/>
          </a:xfrm>
          <a:prstGeom prst="rect">
            <a:avLst/>
          </a:prstGeom>
        </p:spPr>
      </p:pic>
    </p:spTree>
    <p:extLst>
      <p:ext uri="{BB962C8B-B14F-4D97-AF65-F5344CB8AC3E}">
        <p14:creationId xmlns:p14="http://schemas.microsoft.com/office/powerpoint/2010/main" val="416073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0E50B-1F9C-788A-14EF-EC639F8F138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DE419D-2117-4551-6B54-7B46B8D7D5EA}"/>
              </a:ext>
            </a:extLst>
          </p:cNvPr>
          <p:cNvSpPr>
            <a:spLocks noGrp="1"/>
          </p:cNvSpPr>
          <p:nvPr>
            <p:ph idx="1"/>
          </p:nvPr>
        </p:nvSpPr>
        <p:spPr>
          <a:xfrm>
            <a:off x="622300" y="1098708"/>
            <a:ext cx="8229600" cy="5225892"/>
          </a:xfrm>
          <a:prstGeom prst="rect">
            <a:avLst/>
          </a:prstGeom>
        </p:spPr>
        <p:txBody>
          <a:bodyPr/>
          <a:lstStyle/>
          <a:p>
            <a:r>
              <a:rPr lang="en-US" sz="2400" dirty="0">
                <a:ea typeface="+mn-lt"/>
                <a:cs typeface="+mn-lt"/>
              </a:rPr>
              <a:t>“No hormones added” or “raised without hormones”</a:t>
            </a:r>
          </a:p>
          <a:p>
            <a:pPr lvl="1"/>
            <a:r>
              <a:rPr lang="en-US" sz="2000" dirty="0">
                <a:ea typeface="+mn-lt"/>
                <a:cs typeface="+mn-lt"/>
              </a:rPr>
              <a:t>Anything that is or has been alive </a:t>
            </a:r>
            <a:br>
              <a:rPr lang="en-US" sz="2000" dirty="0">
                <a:ea typeface="+mn-lt"/>
                <a:cs typeface="+mn-lt"/>
              </a:rPr>
            </a:br>
            <a:r>
              <a:rPr lang="en-US" sz="2000" dirty="0">
                <a:ea typeface="+mn-lt"/>
                <a:cs typeface="+mn-lt"/>
              </a:rPr>
              <a:t>contains hormones, including plants! </a:t>
            </a:r>
          </a:p>
          <a:p>
            <a:pPr lvl="1"/>
            <a:r>
              <a:rPr lang="en-US" sz="2000" dirty="0">
                <a:ea typeface="+mn-lt"/>
                <a:cs typeface="+mn-lt"/>
              </a:rPr>
              <a:t>Per the USDA, added hormones </a:t>
            </a:r>
            <a:br>
              <a:rPr lang="en-US" sz="2000" dirty="0">
                <a:ea typeface="+mn-lt"/>
                <a:cs typeface="+mn-lt"/>
              </a:rPr>
            </a:br>
            <a:r>
              <a:rPr lang="en-US" sz="2000" dirty="0">
                <a:ea typeface="+mn-lt"/>
                <a:cs typeface="+mn-lt"/>
              </a:rPr>
              <a:t>aren’t allowed in pork or poultry.</a:t>
            </a:r>
          </a:p>
          <a:p>
            <a:pPr lvl="1"/>
            <a:endParaRPr lang="en-US" sz="1600" dirty="0">
              <a:ea typeface="+mn-lt"/>
              <a:cs typeface="+mn-lt"/>
            </a:endParaRPr>
          </a:p>
          <a:p>
            <a:r>
              <a:rPr lang="en-US" sz="2400" dirty="0"/>
              <a:t>Natural: </a:t>
            </a:r>
            <a:r>
              <a:rPr lang="en-US" sz="2000" dirty="0"/>
              <a:t>Currently no definition</a:t>
            </a:r>
          </a:p>
          <a:p>
            <a:endParaRPr lang="en-US" sz="1400" dirty="0"/>
          </a:p>
          <a:p>
            <a:r>
              <a:rPr lang="en-US" sz="2400" dirty="0"/>
              <a:t>Healthy: </a:t>
            </a:r>
            <a:r>
              <a:rPr lang="en-US" sz="2000" dirty="0"/>
              <a:t>Guidance by FDA is use of </a:t>
            </a:r>
            <a:br>
              <a:rPr lang="en-US" sz="2000" dirty="0"/>
            </a:br>
            <a:r>
              <a:rPr lang="en-US" sz="2000" dirty="0"/>
              <a:t>term if one of these definitions are met: </a:t>
            </a:r>
            <a:br>
              <a:rPr lang="en-US" sz="2000" dirty="0"/>
            </a:br>
            <a:r>
              <a:rPr lang="en-US" sz="2000" dirty="0"/>
              <a:t>Food not low in total fat but has fat </a:t>
            </a:r>
            <a:br>
              <a:rPr lang="en-US" sz="2000" dirty="0"/>
            </a:br>
            <a:r>
              <a:rPr lang="en-US" sz="2000" dirty="0"/>
              <a:t>profile of mostly mono and polyunsaturated </a:t>
            </a:r>
            <a:br>
              <a:rPr lang="en-US" sz="2000" dirty="0"/>
            </a:br>
            <a:r>
              <a:rPr lang="en-US" sz="2000" dirty="0"/>
              <a:t>fats OR contains at least 10% of the DV </a:t>
            </a:r>
            <a:br>
              <a:rPr lang="en-US" sz="2000" dirty="0"/>
            </a:br>
            <a:r>
              <a:rPr lang="en-US" sz="2000" dirty="0"/>
              <a:t>of potassium or Vitamin D per amount </a:t>
            </a:r>
            <a:br>
              <a:rPr lang="en-US" sz="2000" dirty="0"/>
            </a:br>
            <a:r>
              <a:rPr lang="en-US" sz="2000" dirty="0"/>
              <a:t>commonly consumed</a:t>
            </a:r>
          </a:p>
          <a:p>
            <a:endParaRPr lang="en-US" sz="2400" dirty="0"/>
          </a:p>
        </p:txBody>
      </p:sp>
      <p:sp>
        <p:nvSpPr>
          <p:cNvPr id="2" name="Title 1">
            <a:extLst>
              <a:ext uri="{FF2B5EF4-FFF2-40B4-BE49-F238E27FC236}">
                <a16:creationId xmlns:a16="http://schemas.microsoft.com/office/drawing/2014/main" id="{79222E9A-1098-5D55-CA70-90226CCA3FAF}"/>
              </a:ext>
            </a:extLst>
          </p:cNvPr>
          <p:cNvSpPr>
            <a:spLocks noGrp="1"/>
          </p:cNvSpPr>
          <p:nvPr>
            <p:ph type="title"/>
          </p:nvPr>
        </p:nvSpPr>
        <p:spPr>
          <a:prstGeom prst="rect">
            <a:avLst/>
          </a:prstGeom>
        </p:spPr>
        <p:txBody>
          <a:bodyPr/>
          <a:lstStyle/>
          <a:p>
            <a:r>
              <a:rPr lang="en-US" sz="2800" dirty="0"/>
              <a:t>Other label claims</a:t>
            </a:r>
            <a:endParaRPr lang="en-US" sz="2800" b="1" dirty="0"/>
          </a:p>
        </p:txBody>
      </p:sp>
      <p:sp>
        <p:nvSpPr>
          <p:cNvPr id="4" name="TextBox 3">
            <a:extLst>
              <a:ext uri="{FF2B5EF4-FFF2-40B4-BE49-F238E27FC236}">
                <a16:creationId xmlns:a16="http://schemas.microsoft.com/office/drawing/2014/main" id="{EB867651-F925-09EA-71DB-A95DDBE84E1B}"/>
              </a:ext>
            </a:extLst>
          </p:cNvPr>
          <p:cNvSpPr txBox="1"/>
          <p:nvPr/>
        </p:nvSpPr>
        <p:spPr>
          <a:xfrm>
            <a:off x="4718050" y="5678269"/>
            <a:ext cx="4267200" cy="646331"/>
          </a:xfrm>
          <a:prstGeom prst="rect">
            <a:avLst/>
          </a:prstGeom>
          <a:noFill/>
        </p:spPr>
        <p:txBody>
          <a:bodyPr wrap="square">
            <a:spAutoFit/>
          </a:bodyPr>
          <a:lstStyle/>
          <a:p>
            <a:pPr algn="r"/>
            <a:r>
              <a:rPr lang="en-US" sz="1800" dirty="0">
                <a:solidFill>
                  <a:srgbClr val="666666"/>
                </a:solidFill>
                <a:latin typeface="+mn-lt"/>
                <a:ea typeface="+mn-ea"/>
              </a:rPr>
              <a:t>Image source: Photos by Zack Matesich</a:t>
            </a:r>
          </a:p>
          <a:p>
            <a:pPr algn="r"/>
            <a:r>
              <a:rPr lang="en-US" sz="1800" dirty="0">
                <a:solidFill>
                  <a:srgbClr val="666666"/>
                </a:solidFill>
                <a:latin typeface="+mn-lt"/>
                <a:ea typeface="+mn-ea"/>
              </a:rPr>
              <a:t>FDA (2013)</a:t>
            </a:r>
          </a:p>
        </p:txBody>
      </p:sp>
      <p:pic>
        <p:nvPicPr>
          <p:cNvPr id="6" name="Picture 5">
            <a:extLst>
              <a:ext uri="{FF2B5EF4-FFF2-40B4-BE49-F238E27FC236}">
                <a16:creationId xmlns:a16="http://schemas.microsoft.com/office/drawing/2014/main" id="{A1515F1B-03F2-085B-0F2E-945B8F46177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521325" y="1601415"/>
            <a:ext cx="3505200" cy="3271520"/>
          </a:xfrm>
          <a:prstGeom prst="rect">
            <a:avLst/>
          </a:prstGeom>
        </p:spPr>
      </p:pic>
    </p:spTree>
    <p:extLst>
      <p:ext uri="{BB962C8B-B14F-4D97-AF65-F5344CB8AC3E}">
        <p14:creationId xmlns:p14="http://schemas.microsoft.com/office/powerpoint/2010/main" val="153265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70B6D-3FDE-133A-24A5-30353C8970F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82C430-4BD9-62F2-590F-A35298A17E6A}"/>
              </a:ext>
            </a:extLst>
          </p:cNvPr>
          <p:cNvSpPr>
            <a:spLocks noGrp="1"/>
          </p:cNvSpPr>
          <p:nvPr>
            <p:ph idx="1"/>
          </p:nvPr>
        </p:nvSpPr>
        <p:spPr>
          <a:xfrm>
            <a:off x="622300" y="1098708"/>
            <a:ext cx="8229600" cy="5225892"/>
          </a:xfrm>
          <a:prstGeom prst="rect">
            <a:avLst/>
          </a:prstGeom>
        </p:spPr>
        <p:txBody>
          <a:bodyPr/>
          <a:lstStyle/>
          <a:p>
            <a:r>
              <a:rPr lang="en-US" sz="2400" dirty="0"/>
              <a:t>Describe distinct relationship between a food, food component or dietary supplement AND a reduced risk for a specific disease or health condition.</a:t>
            </a:r>
          </a:p>
          <a:p>
            <a:r>
              <a:rPr lang="en-US" sz="2400" dirty="0"/>
              <a:t>Based on research, level determines classification</a:t>
            </a:r>
          </a:p>
          <a:p>
            <a:r>
              <a:rPr lang="en-US" sz="2400" dirty="0"/>
              <a:t>Ex of “Authorized”:</a:t>
            </a:r>
          </a:p>
          <a:p>
            <a:pPr marL="685800" lvl="1" defTabSz="1422400">
              <a:lnSpc>
                <a:spcPct val="90000"/>
              </a:lnSpc>
              <a:spcBef>
                <a:spcPts val="500"/>
              </a:spcBef>
              <a:spcAft>
                <a:spcPts val="500"/>
              </a:spcAft>
              <a:buFont typeface="Arial" panose="020B0604020202020204" pitchFamily="34" charset="0"/>
              <a:buChar char="•"/>
            </a:pPr>
            <a:r>
              <a:rPr lang="en-US" sz="2200" dirty="0"/>
              <a:t>“Diets low in sodium may reduce the risk of high blood pressure, a disease associated with many factors.”</a:t>
            </a:r>
          </a:p>
          <a:p>
            <a:pPr marL="685800" lvl="1">
              <a:spcBef>
                <a:spcPts val="500"/>
              </a:spcBef>
              <a:spcAft>
                <a:spcPts val="500"/>
              </a:spcAft>
              <a:buFont typeface="Arial" panose="020B0604020202020204" pitchFamily="34" charset="0"/>
              <a:buChar char="•"/>
            </a:pPr>
            <a:r>
              <a:rPr lang="en-US" sz="2200" dirty="0"/>
              <a:t>“Healthful diets with adequate folate may reduce a woman's risk of having a child with a brain or spinal cord birth defect.”</a:t>
            </a:r>
          </a:p>
          <a:p>
            <a:r>
              <a:rPr lang="en-US" sz="2400" dirty="0"/>
              <a:t>Ex of “Qualified”:</a:t>
            </a:r>
          </a:p>
          <a:p>
            <a:pPr marL="685800" lvl="1" defTabSz="1422400">
              <a:lnSpc>
                <a:spcPct val="90000"/>
              </a:lnSpc>
              <a:spcBef>
                <a:spcPts val="500"/>
              </a:spcBef>
              <a:spcAft>
                <a:spcPts val="500"/>
              </a:spcAft>
              <a:buFont typeface="Arial" panose="020B0604020202020204" pitchFamily="34" charset="0"/>
              <a:buChar char="•"/>
            </a:pPr>
            <a:r>
              <a:rPr lang="en-US" sz="2200" dirty="0"/>
              <a:t>“Scientific evidence suggests, but does not prove, that whole grains (three servings or 48 grams per day), as part of a low saturated fat, low cholesterol diet, may reduce the risk of diabetes type 2.”</a:t>
            </a:r>
          </a:p>
          <a:p>
            <a:pPr marL="685800" lvl="1">
              <a:spcBef>
                <a:spcPts val="500"/>
              </a:spcBef>
              <a:spcAft>
                <a:spcPts val="500"/>
              </a:spcAft>
              <a:buFont typeface="Arial" panose="020B0604020202020204" pitchFamily="34" charset="0"/>
              <a:buChar char="•"/>
            </a:pPr>
            <a:endParaRPr lang="en-US" sz="2200" dirty="0"/>
          </a:p>
          <a:p>
            <a:pPr lvl="1"/>
            <a:endParaRPr lang="en-US" sz="2000" dirty="0"/>
          </a:p>
        </p:txBody>
      </p:sp>
      <p:sp>
        <p:nvSpPr>
          <p:cNvPr id="2" name="Title 1">
            <a:extLst>
              <a:ext uri="{FF2B5EF4-FFF2-40B4-BE49-F238E27FC236}">
                <a16:creationId xmlns:a16="http://schemas.microsoft.com/office/drawing/2014/main" id="{3AB2AF16-5B9D-E83D-0C06-8E233C5ED44C}"/>
              </a:ext>
            </a:extLst>
          </p:cNvPr>
          <p:cNvSpPr>
            <a:spLocks noGrp="1"/>
          </p:cNvSpPr>
          <p:nvPr>
            <p:ph type="title"/>
          </p:nvPr>
        </p:nvSpPr>
        <p:spPr>
          <a:prstGeom prst="rect">
            <a:avLst/>
          </a:prstGeom>
        </p:spPr>
        <p:txBody>
          <a:bodyPr/>
          <a:lstStyle/>
          <a:p>
            <a:r>
              <a:rPr lang="en-US" sz="2800" dirty="0"/>
              <a:t>Health claims</a:t>
            </a:r>
            <a:endParaRPr lang="en-US" sz="2800" b="1" dirty="0"/>
          </a:p>
        </p:txBody>
      </p:sp>
      <p:sp>
        <p:nvSpPr>
          <p:cNvPr id="4" name="TextBox 3">
            <a:extLst>
              <a:ext uri="{FF2B5EF4-FFF2-40B4-BE49-F238E27FC236}">
                <a16:creationId xmlns:a16="http://schemas.microsoft.com/office/drawing/2014/main" id="{D83BDDAF-2E38-82B6-647A-2D8136CDBD76}"/>
              </a:ext>
            </a:extLst>
          </p:cNvPr>
          <p:cNvSpPr txBox="1"/>
          <p:nvPr/>
        </p:nvSpPr>
        <p:spPr>
          <a:xfrm>
            <a:off x="6858000" y="5995766"/>
            <a:ext cx="2057400" cy="369332"/>
          </a:xfrm>
          <a:prstGeom prst="rect">
            <a:avLst/>
          </a:prstGeom>
          <a:noFill/>
        </p:spPr>
        <p:txBody>
          <a:bodyPr wrap="square">
            <a:spAutoFit/>
          </a:bodyPr>
          <a:lstStyle/>
          <a:p>
            <a:pPr algn="r"/>
            <a:r>
              <a:rPr lang="en-US" sz="1800" dirty="0">
                <a:solidFill>
                  <a:srgbClr val="666666"/>
                </a:solidFill>
                <a:latin typeface="+mn-lt"/>
                <a:ea typeface="+mn-ea"/>
              </a:rPr>
              <a:t>Albrecht (2020)</a:t>
            </a:r>
          </a:p>
        </p:txBody>
      </p:sp>
    </p:spTree>
    <p:extLst>
      <p:ext uri="{BB962C8B-B14F-4D97-AF65-F5344CB8AC3E}">
        <p14:creationId xmlns:p14="http://schemas.microsoft.com/office/powerpoint/2010/main" val="1623552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6FA38-CC2B-21E4-BADD-55B8C130DAE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F18656-95D9-8F37-F2F1-5C73E03567F3}"/>
              </a:ext>
            </a:extLst>
          </p:cNvPr>
          <p:cNvSpPr>
            <a:spLocks noGrp="1"/>
          </p:cNvSpPr>
          <p:nvPr>
            <p:ph idx="1"/>
          </p:nvPr>
        </p:nvSpPr>
        <p:spPr>
          <a:xfrm>
            <a:off x="622300" y="1098708"/>
            <a:ext cx="8229600" cy="5225892"/>
          </a:xfrm>
          <a:prstGeom prst="rect">
            <a:avLst/>
          </a:prstGeom>
        </p:spPr>
        <p:txBody>
          <a:bodyPr/>
          <a:lstStyle/>
          <a:p>
            <a:r>
              <a:rPr lang="en-US" sz="2400" dirty="0"/>
              <a:t>Do any of your food have a health claim?</a:t>
            </a:r>
          </a:p>
          <a:p>
            <a:endParaRPr lang="en-US" sz="2400" dirty="0"/>
          </a:p>
          <a:p>
            <a:r>
              <a:rPr lang="en-US" sz="2400" dirty="0"/>
              <a:t>How would this claim be classified?</a:t>
            </a:r>
          </a:p>
          <a:p>
            <a:endParaRPr lang="en-US" sz="2400" dirty="0"/>
          </a:p>
          <a:p>
            <a:endParaRPr lang="en-US" sz="2400" dirty="0"/>
          </a:p>
          <a:p>
            <a:endParaRPr lang="en-US" sz="2400" dirty="0"/>
          </a:p>
          <a:p>
            <a:endParaRPr lang="en-US" sz="2400" dirty="0"/>
          </a:p>
          <a:p>
            <a:pPr marL="457200" lvl="1" indent="0">
              <a:buNone/>
            </a:pPr>
            <a:r>
              <a:rPr lang="en-US" sz="1600" dirty="0"/>
              <a:t>Authorized – lack of disclaimer</a:t>
            </a:r>
          </a:p>
        </p:txBody>
      </p:sp>
      <p:sp>
        <p:nvSpPr>
          <p:cNvPr id="2" name="Title 1">
            <a:extLst>
              <a:ext uri="{FF2B5EF4-FFF2-40B4-BE49-F238E27FC236}">
                <a16:creationId xmlns:a16="http://schemas.microsoft.com/office/drawing/2014/main" id="{CFDFC543-36B9-073C-247C-E7E5DB21EF42}"/>
              </a:ext>
            </a:extLst>
          </p:cNvPr>
          <p:cNvSpPr>
            <a:spLocks noGrp="1"/>
          </p:cNvSpPr>
          <p:nvPr>
            <p:ph type="title"/>
          </p:nvPr>
        </p:nvSpPr>
        <p:spPr>
          <a:prstGeom prst="rect">
            <a:avLst/>
          </a:prstGeom>
        </p:spPr>
        <p:txBody>
          <a:bodyPr/>
          <a:lstStyle/>
          <a:p>
            <a:r>
              <a:rPr lang="en-US" sz="2800" dirty="0"/>
              <a:t>Health claims</a:t>
            </a:r>
            <a:endParaRPr lang="en-US" sz="2800" b="1" dirty="0"/>
          </a:p>
        </p:txBody>
      </p:sp>
      <p:pic>
        <p:nvPicPr>
          <p:cNvPr id="6" name="Picture 5">
            <a:extLst>
              <a:ext uri="{FF2B5EF4-FFF2-40B4-BE49-F238E27FC236}">
                <a16:creationId xmlns:a16="http://schemas.microsoft.com/office/drawing/2014/main" id="{3C0D50A4-29F9-0323-EEB6-D65CDFF09AD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466975" y="2362200"/>
            <a:ext cx="4210050" cy="1653331"/>
          </a:xfrm>
          <a:prstGeom prst="rect">
            <a:avLst/>
          </a:prstGeom>
        </p:spPr>
      </p:pic>
      <p:sp>
        <p:nvSpPr>
          <p:cNvPr id="7" name="TextBox 6">
            <a:extLst>
              <a:ext uri="{FF2B5EF4-FFF2-40B4-BE49-F238E27FC236}">
                <a16:creationId xmlns:a16="http://schemas.microsoft.com/office/drawing/2014/main" id="{B7A4B2E4-D7CE-B01E-B8A4-D13371308E03}"/>
              </a:ext>
            </a:extLst>
          </p:cNvPr>
          <p:cNvSpPr txBox="1"/>
          <p:nvPr/>
        </p:nvSpPr>
        <p:spPr>
          <a:xfrm>
            <a:off x="3733800" y="6019357"/>
            <a:ext cx="5137150" cy="369332"/>
          </a:xfrm>
          <a:prstGeom prst="rect">
            <a:avLst/>
          </a:prstGeom>
          <a:noFill/>
        </p:spPr>
        <p:txBody>
          <a:bodyPr wrap="square">
            <a:spAutoFit/>
          </a:bodyPr>
          <a:lstStyle/>
          <a:p>
            <a:pPr algn="r"/>
            <a:r>
              <a:rPr lang="en-US" sz="1800" dirty="0">
                <a:solidFill>
                  <a:srgbClr val="666666"/>
                </a:solidFill>
                <a:latin typeface="+mn-lt"/>
                <a:ea typeface="+mn-ea"/>
              </a:rPr>
              <a:t>Image source: Photos by Zack Matesich</a:t>
            </a:r>
          </a:p>
        </p:txBody>
      </p:sp>
    </p:spTree>
    <p:extLst>
      <p:ext uri="{BB962C8B-B14F-4D97-AF65-F5344CB8AC3E}">
        <p14:creationId xmlns:p14="http://schemas.microsoft.com/office/powerpoint/2010/main" val="87475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8890-2EE5-4ECD-A4CB-C156AFCBDB39}"/>
              </a:ext>
            </a:extLst>
          </p:cNvPr>
          <p:cNvSpPr>
            <a:spLocks noGrp="1"/>
          </p:cNvSpPr>
          <p:nvPr>
            <p:ph type="ctrTitle"/>
          </p:nvPr>
        </p:nvSpPr>
        <p:spPr>
          <a:xfrm>
            <a:off x="4389498" y="1245376"/>
            <a:ext cx="4754504" cy="3552402"/>
          </a:xfrm>
        </p:spPr>
        <p:txBody>
          <a:bodyPr anchor="ctr">
            <a:normAutofit/>
          </a:bodyPr>
          <a:lstStyle/>
          <a:p>
            <a:pPr fontAlgn="auto">
              <a:spcAft>
                <a:spcPts val="0"/>
              </a:spcAft>
            </a:pPr>
            <a:r>
              <a:rPr lang="en-US" sz="4400" b="1" dirty="0">
                <a:ln w="3175">
                  <a:noFill/>
                </a:ln>
                <a:solidFill>
                  <a:prstClr val="white"/>
                </a:solidFill>
                <a:effectLst>
                  <a:outerShdw blurRad="38100" dist="38100" dir="2700000" algn="tl">
                    <a:srgbClr val="000000">
                      <a:alpha val="43137"/>
                    </a:srgbClr>
                  </a:outerShdw>
                </a:effectLst>
                <a:latin typeface="Cambria" panose="02040503050406030204" pitchFamily="18" charset="0"/>
              </a:rPr>
              <a:t>Demystifying Food Labels</a:t>
            </a:r>
            <a:br>
              <a:rPr lang="en-US" sz="4400" b="1" dirty="0">
                <a:ln w="3175">
                  <a:noFill/>
                </a:ln>
                <a:solidFill>
                  <a:prstClr val="white"/>
                </a:solidFill>
                <a:effectLst>
                  <a:outerShdw blurRad="38100" dist="38100" dir="2700000" algn="tl">
                    <a:srgbClr val="000000">
                      <a:alpha val="43137"/>
                    </a:srgbClr>
                  </a:outerShdw>
                </a:effectLst>
                <a:latin typeface="Cambria" panose="02040503050406030204" pitchFamily="18" charset="0"/>
              </a:rPr>
            </a:br>
            <a:br>
              <a:rPr lang="en-US" sz="2800" b="1" dirty="0">
                <a:ln w="3175">
                  <a:noFill/>
                </a:ln>
                <a:solidFill>
                  <a:prstClr val="white"/>
                </a:solidFill>
                <a:effectLst>
                  <a:outerShdw blurRad="38100" dist="38100" dir="2700000" algn="tl">
                    <a:srgbClr val="000000">
                      <a:alpha val="43137"/>
                    </a:srgbClr>
                  </a:outerShdw>
                </a:effectLst>
                <a:latin typeface="Cambria" panose="02040503050406030204" pitchFamily="18" charset="0"/>
              </a:rPr>
            </a:br>
            <a:r>
              <a:rPr lang="en-US" sz="2800" b="1" dirty="0">
                <a:ln w="3175">
                  <a:noFill/>
                </a:ln>
                <a:solidFill>
                  <a:prstClr val="white"/>
                </a:solidFill>
                <a:effectLst>
                  <a:outerShdw blurRad="38100" dist="38100" dir="2700000" algn="tl">
                    <a:srgbClr val="000000">
                      <a:alpha val="43137"/>
                    </a:srgbClr>
                  </a:outerShdw>
                </a:effectLst>
                <a:latin typeface="Cambria" panose="02040503050406030204" pitchFamily="18" charset="0"/>
              </a:rPr>
              <a:t>and the "Can't Pronounce It - Don't Eat It" Concept</a:t>
            </a:r>
            <a:endParaRPr lang="en-US" sz="4000" b="1" dirty="0">
              <a:ln w="3175">
                <a:noFill/>
              </a:ln>
              <a:solidFill>
                <a:prstClr val="white"/>
              </a:solidFill>
              <a:effectLst>
                <a:outerShdw blurRad="38100" dist="38100" dir="2700000" algn="tl">
                  <a:srgbClr val="000000">
                    <a:alpha val="43137"/>
                  </a:srgbClr>
                </a:outerShdw>
              </a:effectLst>
              <a:latin typeface="Cambria" panose="02040503050406030204" pitchFamily="18" charset="0"/>
            </a:endParaRPr>
          </a:p>
        </p:txBody>
      </p:sp>
      <p:sp>
        <p:nvSpPr>
          <p:cNvPr id="5" name="Flowchart: Delay 4"/>
          <p:cNvSpPr/>
          <p:nvPr/>
        </p:nvSpPr>
        <p:spPr>
          <a:xfrm>
            <a:off x="154682" y="-836"/>
            <a:ext cx="4618020" cy="6858836"/>
          </a:xfrm>
          <a:custGeom>
            <a:avLst/>
            <a:gdLst>
              <a:gd name="connsiteX0" fmla="*/ 0 w 2160573"/>
              <a:gd name="connsiteY0" fmla="*/ 0 h 3072285"/>
              <a:gd name="connsiteX1" fmla="*/ 1080287 w 2160573"/>
              <a:gd name="connsiteY1" fmla="*/ 0 h 3072285"/>
              <a:gd name="connsiteX2" fmla="*/ 2160574 w 2160573"/>
              <a:gd name="connsiteY2" fmla="*/ 1536143 h 3072285"/>
              <a:gd name="connsiteX3" fmla="*/ 1080287 w 2160573"/>
              <a:gd name="connsiteY3" fmla="*/ 3072286 h 3072285"/>
              <a:gd name="connsiteX4" fmla="*/ 0 w 2160573"/>
              <a:gd name="connsiteY4" fmla="*/ 3072285 h 3072285"/>
              <a:gd name="connsiteX5" fmla="*/ 0 w 2160573"/>
              <a:gd name="connsiteY5" fmla="*/ 0 h 3072285"/>
              <a:gd name="connsiteX0" fmla="*/ 0 w 2234586"/>
              <a:gd name="connsiteY0" fmla="*/ 0 h 3072286"/>
              <a:gd name="connsiteX1" fmla="*/ 1080287 w 2234586"/>
              <a:gd name="connsiteY1" fmla="*/ 0 h 3072286"/>
              <a:gd name="connsiteX2" fmla="*/ 2160574 w 2234586"/>
              <a:gd name="connsiteY2" fmla="*/ 1536143 h 3072286"/>
              <a:gd name="connsiteX3" fmla="*/ 1080287 w 2234586"/>
              <a:gd name="connsiteY3" fmla="*/ 3072286 h 3072286"/>
              <a:gd name="connsiteX4" fmla="*/ 0 w 2234586"/>
              <a:gd name="connsiteY4" fmla="*/ 3072285 h 3072286"/>
              <a:gd name="connsiteX5" fmla="*/ 0 w 2234586"/>
              <a:gd name="connsiteY5" fmla="*/ 0 h 3072286"/>
              <a:gd name="connsiteX0" fmla="*/ 0 w 2471664"/>
              <a:gd name="connsiteY0" fmla="*/ 4548 h 3076834"/>
              <a:gd name="connsiteX1" fmla="*/ 1080287 w 2471664"/>
              <a:gd name="connsiteY1" fmla="*/ 4548 h 3076834"/>
              <a:gd name="connsiteX2" fmla="*/ 2411427 w 2471664"/>
              <a:gd name="connsiteY2" fmla="*/ 796224 h 3076834"/>
              <a:gd name="connsiteX3" fmla="*/ 1080287 w 2471664"/>
              <a:gd name="connsiteY3" fmla="*/ 3076834 h 3076834"/>
              <a:gd name="connsiteX4" fmla="*/ 0 w 2471664"/>
              <a:gd name="connsiteY4" fmla="*/ 3076833 h 3076834"/>
              <a:gd name="connsiteX5" fmla="*/ 0 w 2471664"/>
              <a:gd name="connsiteY5" fmla="*/ 4548 h 3076834"/>
              <a:gd name="connsiteX0" fmla="*/ 0 w 2511882"/>
              <a:gd name="connsiteY0" fmla="*/ 0 h 3072286"/>
              <a:gd name="connsiteX1" fmla="*/ 1080287 w 2511882"/>
              <a:gd name="connsiteY1" fmla="*/ 0 h 3072286"/>
              <a:gd name="connsiteX2" fmla="*/ 2411427 w 2511882"/>
              <a:gd name="connsiteY2" fmla="*/ 791676 h 3072286"/>
              <a:gd name="connsiteX3" fmla="*/ 2268110 w 2511882"/>
              <a:gd name="connsiteY3" fmla="*/ 1556422 h 3072286"/>
              <a:gd name="connsiteX4" fmla="*/ 1080287 w 2511882"/>
              <a:gd name="connsiteY4" fmla="*/ 3072286 h 3072286"/>
              <a:gd name="connsiteX5" fmla="*/ 0 w 2511882"/>
              <a:gd name="connsiteY5" fmla="*/ 3072285 h 3072286"/>
              <a:gd name="connsiteX6" fmla="*/ 0 w 2511882"/>
              <a:gd name="connsiteY6" fmla="*/ 0 h 3072286"/>
              <a:gd name="connsiteX0" fmla="*/ 0 w 2482404"/>
              <a:gd name="connsiteY0" fmla="*/ 0 h 3072286"/>
              <a:gd name="connsiteX1" fmla="*/ 1080287 w 2482404"/>
              <a:gd name="connsiteY1" fmla="*/ 0 h 3072286"/>
              <a:gd name="connsiteX2" fmla="*/ 2368224 w 2482404"/>
              <a:gd name="connsiteY2" fmla="*/ 420536 h 3072286"/>
              <a:gd name="connsiteX3" fmla="*/ 2268110 w 2482404"/>
              <a:gd name="connsiteY3" fmla="*/ 1556422 h 3072286"/>
              <a:gd name="connsiteX4" fmla="*/ 1080287 w 2482404"/>
              <a:gd name="connsiteY4" fmla="*/ 3072286 h 3072286"/>
              <a:gd name="connsiteX5" fmla="*/ 0 w 2482404"/>
              <a:gd name="connsiteY5" fmla="*/ 3072285 h 3072286"/>
              <a:gd name="connsiteX6" fmla="*/ 0 w 2482404"/>
              <a:gd name="connsiteY6" fmla="*/ 0 h 3072286"/>
              <a:gd name="connsiteX0" fmla="*/ 0 w 2465488"/>
              <a:gd name="connsiteY0" fmla="*/ 0 h 3072286"/>
              <a:gd name="connsiteX1" fmla="*/ 1080287 w 2465488"/>
              <a:gd name="connsiteY1" fmla="*/ 0 h 3072286"/>
              <a:gd name="connsiteX2" fmla="*/ 2368224 w 2465488"/>
              <a:gd name="connsiteY2" fmla="*/ 420536 h 3072286"/>
              <a:gd name="connsiteX3" fmla="*/ 2224908 w 2465488"/>
              <a:gd name="connsiteY3" fmla="*/ 1661942 h 3072286"/>
              <a:gd name="connsiteX4" fmla="*/ 1080287 w 2465488"/>
              <a:gd name="connsiteY4" fmla="*/ 3072286 h 3072286"/>
              <a:gd name="connsiteX5" fmla="*/ 0 w 2465488"/>
              <a:gd name="connsiteY5" fmla="*/ 3072285 h 3072286"/>
              <a:gd name="connsiteX6" fmla="*/ 0 w 2465488"/>
              <a:gd name="connsiteY6" fmla="*/ 0 h 307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5488" h="3072286">
                <a:moveTo>
                  <a:pt x="0" y="0"/>
                </a:moveTo>
                <a:lnTo>
                  <a:pt x="1080287" y="0"/>
                </a:lnTo>
                <a:cubicBezTo>
                  <a:pt x="1676913" y="0"/>
                  <a:pt x="2177454" y="143546"/>
                  <a:pt x="2368224" y="420536"/>
                </a:cubicBezTo>
                <a:cubicBezTo>
                  <a:pt x="2558994" y="697526"/>
                  <a:pt x="2446765" y="1281840"/>
                  <a:pt x="2224908" y="1661942"/>
                </a:cubicBezTo>
                <a:cubicBezTo>
                  <a:pt x="2003051" y="2042044"/>
                  <a:pt x="1443185" y="2797811"/>
                  <a:pt x="1080287" y="3072286"/>
                </a:cubicBezTo>
                <a:lnTo>
                  <a:pt x="0" y="3072285"/>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 name="Flowchart: Delay 4"/>
          <p:cNvSpPr/>
          <p:nvPr/>
        </p:nvSpPr>
        <p:spPr>
          <a:xfrm>
            <a:off x="0" y="0"/>
            <a:ext cx="4389498" cy="6858000"/>
          </a:xfrm>
          <a:custGeom>
            <a:avLst/>
            <a:gdLst>
              <a:gd name="connsiteX0" fmla="*/ 0 w 2160573"/>
              <a:gd name="connsiteY0" fmla="*/ 0 h 3072285"/>
              <a:gd name="connsiteX1" fmla="*/ 1080287 w 2160573"/>
              <a:gd name="connsiteY1" fmla="*/ 0 h 3072285"/>
              <a:gd name="connsiteX2" fmla="*/ 2160574 w 2160573"/>
              <a:gd name="connsiteY2" fmla="*/ 1536143 h 3072285"/>
              <a:gd name="connsiteX3" fmla="*/ 1080287 w 2160573"/>
              <a:gd name="connsiteY3" fmla="*/ 3072286 h 3072285"/>
              <a:gd name="connsiteX4" fmla="*/ 0 w 2160573"/>
              <a:gd name="connsiteY4" fmla="*/ 3072285 h 3072285"/>
              <a:gd name="connsiteX5" fmla="*/ 0 w 2160573"/>
              <a:gd name="connsiteY5" fmla="*/ 0 h 3072285"/>
              <a:gd name="connsiteX0" fmla="*/ 0 w 2234586"/>
              <a:gd name="connsiteY0" fmla="*/ 0 h 3072286"/>
              <a:gd name="connsiteX1" fmla="*/ 1080287 w 2234586"/>
              <a:gd name="connsiteY1" fmla="*/ 0 h 3072286"/>
              <a:gd name="connsiteX2" fmla="*/ 2160574 w 2234586"/>
              <a:gd name="connsiteY2" fmla="*/ 1536143 h 3072286"/>
              <a:gd name="connsiteX3" fmla="*/ 1080287 w 2234586"/>
              <a:gd name="connsiteY3" fmla="*/ 3072286 h 3072286"/>
              <a:gd name="connsiteX4" fmla="*/ 0 w 2234586"/>
              <a:gd name="connsiteY4" fmla="*/ 3072285 h 3072286"/>
              <a:gd name="connsiteX5" fmla="*/ 0 w 2234586"/>
              <a:gd name="connsiteY5" fmla="*/ 0 h 3072286"/>
              <a:gd name="connsiteX0" fmla="*/ 0 w 2471664"/>
              <a:gd name="connsiteY0" fmla="*/ 4548 h 3076834"/>
              <a:gd name="connsiteX1" fmla="*/ 1080287 w 2471664"/>
              <a:gd name="connsiteY1" fmla="*/ 4548 h 3076834"/>
              <a:gd name="connsiteX2" fmla="*/ 2411427 w 2471664"/>
              <a:gd name="connsiteY2" fmla="*/ 796224 h 3076834"/>
              <a:gd name="connsiteX3" fmla="*/ 1080287 w 2471664"/>
              <a:gd name="connsiteY3" fmla="*/ 3076834 h 3076834"/>
              <a:gd name="connsiteX4" fmla="*/ 0 w 2471664"/>
              <a:gd name="connsiteY4" fmla="*/ 3076833 h 3076834"/>
              <a:gd name="connsiteX5" fmla="*/ 0 w 2471664"/>
              <a:gd name="connsiteY5" fmla="*/ 4548 h 3076834"/>
              <a:gd name="connsiteX0" fmla="*/ 0 w 2511882"/>
              <a:gd name="connsiteY0" fmla="*/ 0 h 3072286"/>
              <a:gd name="connsiteX1" fmla="*/ 1080287 w 2511882"/>
              <a:gd name="connsiteY1" fmla="*/ 0 h 3072286"/>
              <a:gd name="connsiteX2" fmla="*/ 2411427 w 2511882"/>
              <a:gd name="connsiteY2" fmla="*/ 791676 h 3072286"/>
              <a:gd name="connsiteX3" fmla="*/ 2268110 w 2511882"/>
              <a:gd name="connsiteY3" fmla="*/ 1556422 h 3072286"/>
              <a:gd name="connsiteX4" fmla="*/ 1080287 w 2511882"/>
              <a:gd name="connsiteY4" fmla="*/ 3072286 h 3072286"/>
              <a:gd name="connsiteX5" fmla="*/ 0 w 2511882"/>
              <a:gd name="connsiteY5" fmla="*/ 3072285 h 3072286"/>
              <a:gd name="connsiteX6" fmla="*/ 0 w 2511882"/>
              <a:gd name="connsiteY6" fmla="*/ 0 h 3072286"/>
              <a:gd name="connsiteX0" fmla="*/ 0 w 2482404"/>
              <a:gd name="connsiteY0" fmla="*/ 0 h 3072286"/>
              <a:gd name="connsiteX1" fmla="*/ 1080287 w 2482404"/>
              <a:gd name="connsiteY1" fmla="*/ 0 h 3072286"/>
              <a:gd name="connsiteX2" fmla="*/ 2368224 w 2482404"/>
              <a:gd name="connsiteY2" fmla="*/ 420536 h 3072286"/>
              <a:gd name="connsiteX3" fmla="*/ 2268110 w 2482404"/>
              <a:gd name="connsiteY3" fmla="*/ 1556422 h 3072286"/>
              <a:gd name="connsiteX4" fmla="*/ 1080287 w 2482404"/>
              <a:gd name="connsiteY4" fmla="*/ 3072286 h 3072286"/>
              <a:gd name="connsiteX5" fmla="*/ 0 w 2482404"/>
              <a:gd name="connsiteY5" fmla="*/ 3072285 h 3072286"/>
              <a:gd name="connsiteX6" fmla="*/ 0 w 2482404"/>
              <a:gd name="connsiteY6" fmla="*/ 0 h 3072286"/>
              <a:gd name="connsiteX0" fmla="*/ 0 w 2465488"/>
              <a:gd name="connsiteY0" fmla="*/ 0 h 3072286"/>
              <a:gd name="connsiteX1" fmla="*/ 1080287 w 2465488"/>
              <a:gd name="connsiteY1" fmla="*/ 0 h 3072286"/>
              <a:gd name="connsiteX2" fmla="*/ 2368224 w 2465488"/>
              <a:gd name="connsiteY2" fmla="*/ 420536 h 3072286"/>
              <a:gd name="connsiteX3" fmla="*/ 2224908 w 2465488"/>
              <a:gd name="connsiteY3" fmla="*/ 1661942 h 3072286"/>
              <a:gd name="connsiteX4" fmla="*/ 1080287 w 2465488"/>
              <a:gd name="connsiteY4" fmla="*/ 3072286 h 3072286"/>
              <a:gd name="connsiteX5" fmla="*/ 0 w 2465488"/>
              <a:gd name="connsiteY5" fmla="*/ 3072285 h 3072286"/>
              <a:gd name="connsiteX6" fmla="*/ 0 w 2465488"/>
              <a:gd name="connsiteY6" fmla="*/ 0 h 3072286"/>
              <a:gd name="connsiteX0" fmla="*/ 0 w 2465488"/>
              <a:gd name="connsiteY0" fmla="*/ 0 h 3072286"/>
              <a:gd name="connsiteX1" fmla="*/ 1080287 w 2465488"/>
              <a:gd name="connsiteY1" fmla="*/ 0 h 3072286"/>
              <a:gd name="connsiteX2" fmla="*/ 2368224 w 2465488"/>
              <a:gd name="connsiteY2" fmla="*/ 420536 h 3072286"/>
              <a:gd name="connsiteX3" fmla="*/ 2224908 w 2465488"/>
              <a:gd name="connsiteY3" fmla="*/ 1661942 h 3072286"/>
              <a:gd name="connsiteX4" fmla="*/ 1021136 w 2465488"/>
              <a:gd name="connsiteY4" fmla="*/ 3072286 h 3072286"/>
              <a:gd name="connsiteX5" fmla="*/ 0 w 2465488"/>
              <a:gd name="connsiteY5" fmla="*/ 3072285 h 3072286"/>
              <a:gd name="connsiteX6" fmla="*/ 0 w 2465488"/>
              <a:gd name="connsiteY6" fmla="*/ 0 h 3072286"/>
              <a:gd name="connsiteX0" fmla="*/ 0 w 2465488"/>
              <a:gd name="connsiteY0" fmla="*/ 0 h 3079563"/>
              <a:gd name="connsiteX1" fmla="*/ 1080287 w 2465488"/>
              <a:gd name="connsiteY1" fmla="*/ 0 h 3079563"/>
              <a:gd name="connsiteX2" fmla="*/ 2368224 w 2465488"/>
              <a:gd name="connsiteY2" fmla="*/ 420536 h 3079563"/>
              <a:gd name="connsiteX3" fmla="*/ 2224908 w 2465488"/>
              <a:gd name="connsiteY3" fmla="*/ 1661942 h 3079563"/>
              <a:gd name="connsiteX4" fmla="*/ 998385 w 2465488"/>
              <a:gd name="connsiteY4" fmla="*/ 3079563 h 3079563"/>
              <a:gd name="connsiteX5" fmla="*/ 0 w 2465488"/>
              <a:gd name="connsiteY5" fmla="*/ 3072285 h 3079563"/>
              <a:gd name="connsiteX6" fmla="*/ 0 w 2465488"/>
              <a:gd name="connsiteY6" fmla="*/ 0 h 3079563"/>
              <a:gd name="connsiteX0" fmla="*/ 0 w 2468177"/>
              <a:gd name="connsiteY0" fmla="*/ 0 h 3079563"/>
              <a:gd name="connsiteX1" fmla="*/ 1043887 w 2468177"/>
              <a:gd name="connsiteY1" fmla="*/ 25470 h 3079563"/>
              <a:gd name="connsiteX2" fmla="*/ 2368224 w 2468177"/>
              <a:gd name="connsiteY2" fmla="*/ 420536 h 3079563"/>
              <a:gd name="connsiteX3" fmla="*/ 2224908 w 2468177"/>
              <a:gd name="connsiteY3" fmla="*/ 1661942 h 3079563"/>
              <a:gd name="connsiteX4" fmla="*/ 998385 w 2468177"/>
              <a:gd name="connsiteY4" fmla="*/ 3079563 h 3079563"/>
              <a:gd name="connsiteX5" fmla="*/ 0 w 2468177"/>
              <a:gd name="connsiteY5" fmla="*/ 3072285 h 3079563"/>
              <a:gd name="connsiteX6" fmla="*/ 0 w 2468177"/>
              <a:gd name="connsiteY6" fmla="*/ 0 h 3079563"/>
              <a:gd name="connsiteX0" fmla="*/ 0 w 2468177"/>
              <a:gd name="connsiteY0" fmla="*/ 0 h 3079563"/>
              <a:gd name="connsiteX1" fmla="*/ 1043887 w 2468177"/>
              <a:gd name="connsiteY1" fmla="*/ 25470 h 3079563"/>
              <a:gd name="connsiteX2" fmla="*/ 2368224 w 2468177"/>
              <a:gd name="connsiteY2" fmla="*/ 420536 h 3079563"/>
              <a:gd name="connsiteX3" fmla="*/ 2224908 w 2468177"/>
              <a:gd name="connsiteY3" fmla="*/ 1661942 h 3079563"/>
              <a:gd name="connsiteX4" fmla="*/ 998385 w 2468177"/>
              <a:gd name="connsiteY4" fmla="*/ 3079563 h 3079563"/>
              <a:gd name="connsiteX5" fmla="*/ 0 w 2468177"/>
              <a:gd name="connsiteY5" fmla="*/ 3072285 h 3079563"/>
              <a:gd name="connsiteX6" fmla="*/ 0 w 2468177"/>
              <a:gd name="connsiteY6" fmla="*/ 0 h 3079563"/>
              <a:gd name="connsiteX0" fmla="*/ 0 w 2468177"/>
              <a:gd name="connsiteY0" fmla="*/ 0 h 3079563"/>
              <a:gd name="connsiteX1" fmla="*/ 1043887 w 2468177"/>
              <a:gd name="connsiteY1" fmla="*/ 3668 h 3079563"/>
              <a:gd name="connsiteX2" fmla="*/ 2368224 w 2468177"/>
              <a:gd name="connsiteY2" fmla="*/ 420536 h 3079563"/>
              <a:gd name="connsiteX3" fmla="*/ 2224908 w 2468177"/>
              <a:gd name="connsiteY3" fmla="*/ 1661942 h 3079563"/>
              <a:gd name="connsiteX4" fmla="*/ 998385 w 2468177"/>
              <a:gd name="connsiteY4" fmla="*/ 3079563 h 3079563"/>
              <a:gd name="connsiteX5" fmla="*/ 0 w 2468177"/>
              <a:gd name="connsiteY5" fmla="*/ 3072285 h 3079563"/>
              <a:gd name="connsiteX6" fmla="*/ 0 w 2468177"/>
              <a:gd name="connsiteY6" fmla="*/ 0 h 3079563"/>
              <a:gd name="connsiteX0" fmla="*/ 0 w 2468177"/>
              <a:gd name="connsiteY0" fmla="*/ 0 h 3079563"/>
              <a:gd name="connsiteX1" fmla="*/ 1043887 w 2468177"/>
              <a:gd name="connsiteY1" fmla="*/ 3668 h 3079563"/>
              <a:gd name="connsiteX2" fmla="*/ 2368224 w 2468177"/>
              <a:gd name="connsiteY2" fmla="*/ 420536 h 3079563"/>
              <a:gd name="connsiteX3" fmla="*/ 2224908 w 2468177"/>
              <a:gd name="connsiteY3" fmla="*/ 1661942 h 3079563"/>
              <a:gd name="connsiteX4" fmla="*/ 998385 w 2468177"/>
              <a:gd name="connsiteY4" fmla="*/ 3079563 h 3079563"/>
              <a:gd name="connsiteX5" fmla="*/ 0 w 2468177"/>
              <a:gd name="connsiteY5" fmla="*/ 3072285 h 3079563"/>
              <a:gd name="connsiteX6" fmla="*/ 0 w 2468177"/>
              <a:gd name="connsiteY6" fmla="*/ 0 h 307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8177" h="3079563">
                <a:moveTo>
                  <a:pt x="0" y="0"/>
                </a:moveTo>
                <a:lnTo>
                  <a:pt x="1043887" y="3668"/>
                </a:lnTo>
                <a:cubicBezTo>
                  <a:pt x="1781566" y="14618"/>
                  <a:pt x="2171387" y="144157"/>
                  <a:pt x="2368224" y="420536"/>
                </a:cubicBezTo>
                <a:cubicBezTo>
                  <a:pt x="2565061" y="696915"/>
                  <a:pt x="2446765" y="1281840"/>
                  <a:pt x="2224908" y="1661942"/>
                </a:cubicBezTo>
                <a:cubicBezTo>
                  <a:pt x="2003051" y="2042044"/>
                  <a:pt x="1361283" y="2805088"/>
                  <a:pt x="998385" y="3079563"/>
                </a:cubicBezTo>
                <a:lnTo>
                  <a:pt x="0" y="307228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dirty="0">
              <a:ln w="6350">
                <a:noFill/>
              </a:ln>
              <a:solidFill>
                <a:prstClr val="black"/>
              </a:solidFill>
              <a:latin typeface="Cambria" panose="02040503050406030204" pitchFamily="18" charset="0"/>
            </a:endParaRPr>
          </a:p>
          <a:p>
            <a:pPr fontAlgn="auto">
              <a:spcBef>
                <a:spcPts val="0"/>
              </a:spcBef>
              <a:spcAft>
                <a:spcPts val="0"/>
              </a:spcAft>
            </a:pPr>
            <a:endParaRPr lang="en-US" sz="1800" dirty="0">
              <a:ln w="6350">
                <a:noFill/>
              </a:ln>
              <a:solidFill>
                <a:prstClr val="black"/>
              </a:solidFill>
              <a:latin typeface="Cambria" panose="02040503050406030204" pitchFamily="18" charset="0"/>
            </a:endParaRPr>
          </a:p>
          <a:p>
            <a:pPr fontAlgn="auto">
              <a:spcBef>
                <a:spcPts val="0"/>
              </a:spcBef>
              <a:spcAft>
                <a:spcPts val="0"/>
              </a:spcAft>
            </a:pPr>
            <a:endParaRPr lang="en-US" sz="1800" dirty="0">
              <a:ln w="6350">
                <a:noFill/>
              </a:ln>
              <a:solidFill>
                <a:prstClr val="black"/>
              </a:solidFill>
              <a:latin typeface="Cambria" panose="02040503050406030204" pitchFamily="18" charset="0"/>
            </a:endParaRPr>
          </a:p>
          <a:p>
            <a:pPr fontAlgn="auto">
              <a:spcBef>
                <a:spcPts val="0"/>
              </a:spcBef>
              <a:spcAft>
                <a:spcPts val="0"/>
              </a:spcAft>
            </a:pPr>
            <a:endParaRPr lang="en-US" sz="1800" dirty="0">
              <a:ln w="6350">
                <a:noFill/>
              </a:ln>
              <a:solidFill>
                <a:prstClr val="black"/>
              </a:solidFill>
              <a:latin typeface="Cambria" panose="02040503050406030204" pitchFamily="18" charset="0"/>
            </a:endParaRPr>
          </a:p>
          <a:p>
            <a:pPr fontAlgn="auto">
              <a:spcBef>
                <a:spcPts val="0"/>
              </a:spcBef>
              <a:spcAft>
                <a:spcPts val="0"/>
              </a:spcAft>
            </a:pPr>
            <a:endParaRPr lang="en-US" sz="1800" dirty="0">
              <a:ln w="6350">
                <a:noFill/>
              </a:ln>
              <a:solidFill>
                <a:prstClr val="black"/>
              </a:solidFill>
              <a:latin typeface="Cambria" panose="02040503050406030204" pitchFamily="18" charset="0"/>
            </a:endParaRPr>
          </a:p>
          <a:p>
            <a:pPr fontAlgn="auto">
              <a:spcBef>
                <a:spcPts val="0"/>
              </a:spcBef>
              <a:spcAft>
                <a:spcPts val="0"/>
              </a:spcAft>
            </a:pPr>
            <a:endParaRPr lang="en-US" sz="1800" dirty="0">
              <a:ln w="6350">
                <a:noFill/>
              </a:ln>
              <a:solidFill>
                <a:prstClr val="black"/>
              </a:solidFill>
              <a:latin typeface="Cambria" panose="02040503050406030204" pitchFamily="18" charset="0"/>
            </a:endParaRPr>
          </a:p>
          <a:p>
            <a:pPr fontAlgn="auto">
              <a:spcBef>
                <a:spcPts val="0"/>
              </a:spcBef>
              <a:spcAft>
                <a:spcPts val="0"/>
              </a:spcAft>
            </a:pPr>
            <a:endParaRPr lang="en-US" sz="1800" dirty="0">
              <a:ln w="6350">
                <a:noFill/>
              </a:ln>
              <a:solidFill>
                <a:prstClr val="black"/>
              </a:solidFill>
              <a:latin typeface="Cambria" panose="02040503050406030204" pitchFamily="18" charset="0"/>
            </a:endParaRPr>
          </a:p>
          <a:p>
            <a:pPr fontAlgn="auto">
              <a:spcBef>
                <a:spcPts val="0"/>
              </a:spcBef>
              <a:spcAft>
                <a:spcPts val="0"/>
              </a:spcAft>
            </a:pPr>
            <a:endParaRPr lang="en-US" sz="1800" dirty="0">
              <a:ln w="6350">
                <a:noFill/>
              </a:ln>
              <a:solidFill>
                <a:prstClr val="black"/>
              </a:solidFill>
              <a:latin typeface="Cambria" panose="02040503050406030204" pitchFamily="18" charset="0"/>
            </a:endParaRPr>
          </a:p>
          <a:p>
            <a:pPr fontAlgn="auto">
              <a:spcBef>
                <a:spcPts val="0"/>
              </a:spcBef>
              <a:spcAft>
                <a:spcPts val="0"/>
              </a:spcAft>
            </a:pPr>
            <a:endParaRPr lang="en-US" sz="1800" dirty="0">
              <a:ln w="6350">
                <a:noFill/>
              </a:ln>
              <a:solidFill>
                <a:prstClr val="black"/>
              </a:solidFill>
              <a:latin typeface="Cambria" panose="02040503050406030204" pitchFamily="18" charset="0"/>
            </a:endParaRPr>
          </a:p>
          <a:p>
            <a:pPr fontAlgn="auto">
              <a:spcBef>
                <a:spcPts val="0"/>
              </a:spcBef>
              <a:spcAft>
                <a:spcPts val="0"/>
              </a:spcAft>
            </a:pPr>
            <a:endParaRPr lang="en-US" sz="1800" dirty="0">
              <a:ln w="6350">
                <a:noFill/>
              </a:ln>
              <a:solidFill>
                <a:prstClr val="black"/>
              </a:solidFill>
              <a:latin typeface="Cambria" panose="02040503050406030204" pitchFamily="18" charset="0"/>
            </a:endParaRPr>
          </a:p>
          <a:p>
            <a:pPr fontAlgn="auto">
              <a:spcBef>
                <a:spcPts val="0"/>
              </a:spcBef>
              <a:spcAft>
                <a:spcPts val="0"/>
              </a:spcAft>
            </a:pPr>
            <a:endParaRPr lang="en-US" sz="1800" dirty="0">
              <a:ln w="6350">
                <a:noFill/>
              </a:ln>
              <a:solidFill>
                <a:prstClr val="black"/>
              </a:solidFill>
              <a:latin typeface="Cambria" panose="02040503050406030204" pitchFamily="18" charset="0"/>
            </a:endParaRPr>
          </a:p>
        </p:txBody>
      </p:sp>
      <p:sp>
        <p:nvSpPr>
          <p:cNvPr id="3" name="TextBox 2"/>
          <p:cNvSpPr txBox="1"/>
          <p:nvPr/>
        </p:nvSpPr>
        <p:spPr>
          <a:xfrm>
            <a:off x="990601" y="4167723"/>
            <a:ext cx="1998578" cy="615553"/>
          </a:xfrm>
          <a:prstGeom prst="rect">
            <a:avLst/>
          </a:prstGeom>
          <a:noFill/>
        </p:spPr>
        <p:txBody>
          <a:bodyPr wrap="square" rtlCol="0">
            <a:spAutoFit/>
          </a:bodyPr>
          <a:lstStyle/>
          <a:p>
            <a:pPr algn="ctr" fontAlgn="auto">
              <a:spcBef>
                <a:spcPts val="0"/>
              </a:spcBef>
              <a:spcAft>
                <a:spcPts val="0"/>
              </a:spcAft>
            </a:pPr>
            <a:r>
              <a:rPr lang="en-US" sz="1800" dirty="0">
                <a:ln w="6350">
                  <a:noFill/>
                </a:ln>
                <a:solidFill>
                  <a:prstClr val="black"/>
                </a:solidFill>
                <a:latin typeface="Cambria" panose="02040503050406030204" pitchFamily="18" charset="0"/>
                <a:ea typeface="+mn-ea"/>
              </a:rPr>
              <a:t>Zack Matesich</a:t>
            </a:r>
          </a:p>
          <a:p>
            <a:pPr algn="ctr" fontAlgn="auto">
              <a:spcBef>
                <a:spcPts val="0"/>
              </a:spcBef>
              <a:spcAft>
                <a:spcPts val="0"/>
              </a:spcAft>
            </a:pPr>
            <a:r>
              <a:rPr lang="en-US" sz="1600" dirty="0">
                <a:ln w="6350">
                  <a:noFill/>
                </a:ln>
                <a:solidFill>
                  <a:prstClr val="black"/>
                </a:solidFill>
                <a:latin typeface="Cambria" panose="02040503050406030204" pitchFamily="18" charset="0"/>
                <a:ea typeface="+mn-ea"/>
              </a:rPr>
              <a:t>June 10, 2026</a:t>
            </a:r>
          </a:p>
        </p:txBody>
      </p:sp>
      <p:pic>
        <p:nvPicPr>
          <p:cNvPr id="12" name="Picture 11" descr="OSU-FAES-StackedK-RGBHEX.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77" y="1245376"/>
            <a:ext cx="3763748" cy="2323302"/>
          </a:xfrm>
          <a:prstGeom prst="rect">
            <a:avLst/>
          </a:prstGeom>
        </p:spPr>
      </p:pic>
    </p:spTree>
    <p:extLst>
      <p:ext uri="{BB962C8B-B14F-4D97-AF65-F5344CB8AC3E}">
        <p14:creationId xmlns:p14="http://schemas.microsoft.com/office/powerpoint/2010/main" val="408080943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ADBCA-6040-A489-1A65-89DCFA30C99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4F3F7F-37D0-93EA-2E3E-6ABC790F0361}"/>
              </a:ext>
            </a:extLst>
          </p:cNvPr>
          <p:cNvSpPr>
            <a:spLocks noGrp="1"/>
          </p:cNvSpPr>
          <p:nvPr>
            <p:ph idx="1"/>
          </p:nvPr>
        </p:nvSpPr>
        <p:spPr>
          <a:xfrm>
            <a:off x="622300" y="1098708"/>
            <a:ext cx="8229600" cy="5225892"/>
          </a:xfrm>
          <a:prstGeom prst="rect">
            <a:avLst/>
          </a:prstGeom>
        </p:spPr>
        <p:txBody>
          <a:bodyPr/>
          <a:lstStyle/>
          <a:p>
            <a:r>
              <a:rPr lang="en-US" sz="2400" dirty="0">
                <a:ea typeface="+mn-lt"/>
                <a:cs typeface="+mn-lt"/>
              </a:rPr>
              <a:t>What do these labels mean to you?</a:t>
            </a:r>
          </a:p>
          <a:p>
            <a:r>
              <a:rPr lang="en-US" sz="2400" dirty="0">
                <a:ea typeface="+mn-lt"/>
                <a:cs typeface="+mn-lt"/>
              </a:rPr>
              <a:t>What would you do if the date was already past?</a:t>
            </a:r>
          </a:p>
          <a:p>
            <a:endParaRPr lang="en-US" sz="1100" dirty="0">
              <a:ea typeface="+mn-lt"/>
              <a:cs typeface="+mn-lt"/>
            </a:endParaRPr>
          </a:p>
          <a:p>
            <a:endParaRPr lang="en-US" sz="1800" dirty="0">
              <a:ea typeface="+mn-lt"/>
              <a:cs typeface="+mn-lt"/>
            </a:endParaRPr>
          </a:p>
          <a:p>
            <a:endParaRPr lang="en-US" sz="2400" dirty="0">
              <a:ea typeface="+mn-lt"/>
              <a:cs typeface="+mn-lt"/>
            </a:endParaRPr>
          </a:p>
          <a:p>
            <a:endParaRPr lang="en-US" sz="2400" dirty="0">
              <a:ea typeface="+mn-lt"/>
              <a:cs typeface="+mn-lt"/>
            </a:endParaRPr>
          </a:p>
          <a:p>
            <a:endParaRPr lang="en-US" sz="2400" dirty="0">
              <a:ea typeface="+mn-lt"/>
              <a:cs typeface="+mn-lt"/>
            </a:endParaRPr>
          </a:p>
          <a:p>
            <a:endParaRPr lang="en-US" sz="2400" dirty="0">
              <a:ea typeface="+mn-lt"/>
              <a:cs typeface="+mn-lt"/>
            </a:endParaRPr>
          </a:p>
          <a:p>
            <a:endParaRPr lang="en-US" sz="2400" dirty="0">
              <a:ea typeface="+mn-lt"/>
              <a:cs typeface="+mn-lt"/>
            </a:endParaRPr>
          </a:p>
          <a:p>
            <a:endParaRPr lang="en-US" sz="2400" dirty="0">
              <a:ea typeface="+mn-lt"/>
              <a:cs typeface="+mn-lt"/>
            </a:endParaRPr>
          </a:p>
          <a:p>
            <a:endParaRPr lang="en-US" sz="2400" dirty="0">
              <a:ea typeface="+mn-lt"/>
              <a:cs typeface="+mn-lt"/>
            </a:endParaRPr>
          </a:p>
          <a:p>
            <a:r>
              <a:rPr lang="en-US" sz="2400" dirty="0">
                <a:ea typeface="+mn-lt"/>
                <a:cs typeface="+mn-lt"/>
              </a:rPr>
              <a:t>As always, sensory checks are the most reliable</a:t>
            </a:r>
          </a:p>
          <a:p>
            <a:endParaRPr lang="en-US" sz="2400" dirty="0"/>
          </a:p>
          <a:p>
            <a:endParaRPr lang="en-US" sz="2400" dirty="0"/>
          </a:p>
        </p:txBody>
      </p:sp>
      <p:sp>
        <p:nvSpPr>
          <p:cNvPr id="2" name="Title 1">
            <a:extLst>
              <a:ext uri="{FF2B5EF4-FFF2-40B4-BE49-F238E27FC236}">
                <a16:creationId xmlns:a16="http://schemas.microsoft.com/office/drawing/2014/main" id="{83C65C1B-18A2-803A-B558-0B21CACC275F}"/>
              </a:ext>
            </a:extLst>
          </p:cNvPr>
          <p:cNvSpPr>
            <a:spLocks noGrp="1"/>
          </p:cNvSpPr>
          <p:nvPr>
            <p:ph type="title"/>
          </p:nvPr>
        </p:nvSpPr>
        <p:spPr>
          <a:prstGeom prst="rect">
            <a:avLst/>
          </a:prstGeom>
        </p:spPr>
        <p:txBody>
          <a:bodyPr/>
          <a:lstStyle/>
          <a:p>
            <a:r>
              <a:rPr lang="en-US" sz="2800" dirty="0"/>
              <a:t>Food Label Dates</a:t>
            </a:r>
            <a:endParaRPr lang="en-US" sz="2800" b="1" dirty="0"/>
          </a:p>
        </p:txBody>
      </p:sp>
      <p:pic>
        <p:nvPicPr>
          <p:cNvPr id="4" name="Picture 3" descr="A screenshot of a cell phone&#10;&#10;Description generated with very high confidence">
            <a:extLst>
              <a:ext uri="{FF2B5EF4-FFF2-40B4-BE49-F238E27FC236}">
                <a16:creationId xmlns:a16="http://schemas.microsoft.com/office/drawing/2014/main" id="{42D1F3FE-BC2B-338D-B669-F8C5A570185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22300" y="1882854"/>
            <a:ext cx="7811910" cy="1828800"/>
          </a:xfrm>
          <a:prstGeom prst="rect">
            <a:avLst/>
          </a:prstGeom>
        </p:spPr>
      </p:pic>
      <p:pic>
        <p:nvPicPr>
          <p:cNvPr id="5" name="Picture 4" descr="A screenshot of a cell phone&#10;&#10;Description generated with very high confidence">
            <a:extLst>
              <a:ext uri="{FF2B5EF4-FFF2-40B4-BE49-F238E27FC236}">
                <a16:creationId xmlns:a16="http://schemas.microsoft.com/office/drawing/2014/main" id="{AF499D16-4E49-8A1D-E1AA-C4F56CE20B4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19125" y="3711654"/>
            <a:ext cx="7811910" cy="1828800"/>
          </a:xfrm>
          <a:prstGeom prst="rect">
            <a:avLst/>
          </a:prstGeom>
        </p:spPr>
      </p:pic>
      <p:sp>
        <p:nvSpPr>
          <p:cNvPr id="6" name="TextBox 5">
            <a:extLst>
              <a:ext uri="{FF2B5EF4-FFF2-40B4-BE49-F238E27FC236}">
                <a16:creationId xmlns:a16="http://schemas.microsoft.com/office/drawing/2014/main" id="{483D8211-2BA3-D043-9C5F-A5D0E1E3652A}"/>
              </a:ext>
            </a:extLst>
          </p:cNvPr>
          <p:cNvSpPr txBox="1"/>
          <p:nvPr/>
        </p:nvSpPr>
        <p:spPr>
          <a:xfrm>
            <a:off x="6858000" y="5995766"/>
            <a:ext cx="2057400" cy="369332"/>
          </a:xfrm>
          <a:prstGeom prst="rect">
            <a:avLst/>
          </a:prstGeom>
          <a:noFill/>
        </p:spPr>
        <p:txBody>
          <a:bodyPr wrap="square">
            <a:spAutoFit/>
          </a:bodyPr>
          <a:lstStyle/>
          <a:p>
            <a:pPr algn="r"/>
            <a:r>
              <a:rPr lang="en-US" sz="1800" dirty="0">
                <a:solidFill>
                  <a:srgbClr val="666666"/>
                </a:solidFill>
                <a:latin typeface="+mn-lt"/>
                <a:ea typeface="+mn-ea"/>
              </a:rPr>
              <a:t>Albrecht (2020)</a:t>
            </a:r>
          </a:p>
        </p:txBody>
      </p:sp>
    </p:spTree>
    <p:extLst>
      <p:ext uri="{BB962C8B-B14F-4D97-AF65-F5344CB8AC3E}">
        <p14:creationId xmlns:p14="http://schemas.microsoft.com/office/powerpoint/2010/main" val="26861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animEffect transition="in" filter="fade">
                                      <p:cBhvr>
                                        <p:cTn id="2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BA540-6D35-78BB-101E-BDFC1A9AE25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A9C9D8-2873-BB57-2408-36230BC6D9CE}"/>
              </a:ext>
            </a:extLst>
          </p:cNvPr>
          <p:cNvSpPr>
            <a:spLocks noGrp="1"/>
          </p:cNvSpPr>
          <p:nvPr>
            <p:ph idx="1"/>
          </p:nvPr>
        </p:nvSpPr>
        <p:spPr>
          <a:xfrm>
            <a:off x="622300" y="1098708"/>
            <a:ext cx="8229600" cy="5225892"/>
          </a:xfrm>
          <a:prstGeom prst="rect">
            <a:avLst/>
          </a:prstGeom>
        </p:spPr>
        <p:txBody>
          <a:bodyPr/>
          <a:lstStyle/>
          <a:p>
            <a:r>
              <a:rPr lang="en-US" sz="2400" dirty="0">
                <a:ea typeface="+mn-lt"/>
                <a:cs typeface="+mn-lt"/>
              </a:rPr>
              <a:t>Two recent efforts have been made:</a:t>
            </a:r>
          </a:p>
          <a:p>
            <a:pPr lvl="1"/>
            <a:r>
              <a:rPr lang="en-US" sz="2000" dirty="0"/>
              <a:t>H.R. 3981, referred to as the “Food Date Labeling Act of 2019</a:t>
            </a:r>
          </a:p>
          <a:p>
            <a:pPr lvl="1"/>
            <a:r>
              <a:rPr lang="en-US" sz="2000" dirty="0"/>
              <a:t>H.R. 4987, referred to as the “Food Date Labeling Act of 2025</a:t>
            </a:r>
          </a:p>
          <a:p>
            <a:pPr lvl="1"/>
            <a:endParaRPr lang="en-US" sz="2000" dirty="0">
              <a:ea typeface="+mn-lt"/>
              <a:cs typeface="+mn-lt"/>
            </a:endParaRPr>
          </a:p>
          <a:p>
            <a:r>
              <a:rPr lang="en-US" sz="2400" dirty="0">
                <a:ea typeface="+mn-lt"/>
                <a:cs typeface="+mn-lt"/>
              </a:rPr>
              <a:t>Would introduce only 2 labels</a:t>
            </a:r>
          </a:p>
          <a:p>
            <a:pPr lvl="1"/>
            <a:r>
              <a:rPr lang="en-US" sz="2000" dirty="0">
                <a:ea typeface="+mn-lt"/>
                <a:cs typeface="+mn-lt"/>
              </a:rPr>
              <a:t>BEST if use by (BB) – quality of food</a:t>
            </a:r>
          </a:p>
          <a:p>
            <a:pPr lvl="1"/>
            <a:r>
              <a:rPr lang="en-US" sz="2000" dirty="0">
                <a:ea typeface="+mn-lt"/>
                <a:cs typeface="+mn-lt"/>
              </a:rPr>
              <a:t>USE by (UB) – safety of food</a:t>
            </a:r>
          </a:p>
          <a:p>
            <a:endParaRPr lang="en-US" sz="2400" dirty="0">
              <a:ea typeface="+mn-lt"/>
              <a:cs typeface="+mn-lt"/>
            </a:endParaRPr>
          </a:p>
          <a:p>
            <a:r>
              <a:rPr lang="en-US" sz="2400" dirty="0">
                <a:ea typeface="+mn-lt"/>
                <a:cs typeface="+mn-lt"/>
              </a:rPr>
              <a:t>Allowed for donations to food banks past the BEST date but before USE date</a:t>
            </a:r>
          </a:p>
          <a:p>
            <a:endParaRPr lang="en-US" sz="2400" dirty="0">
              <a:ea typeface="+mn-lt"/>
              <a:cs typeface="+mn-lt"/>
            </a:endParaRPr>
          </a:p>
          <a:p>
            <a:r>
              <a:rPr lang="en-US" sz="2400" dirty="0">
                <a:ea typeface="+mn-lt"/>
                <a:cs typeface="+mn-lt"/>
              </a:rPr>
              <a:t>No current movement on H.R. 4987 despite widespread and bipartisan support</a:t>
            </a:r>
          </a:p>
        </p:txBody>
      </p:sp>
      <p:sp>
        <p:nvSpPr>
          <p:cNvPr id="2" name="Title 1">
            <a:extLst>
              <a:ext uri="{FF2B5EF4-FFF2-40B4-BE49-F238E27FC236}">
                <a16:creationId xmlns:a16="http://schemas.microsoft.com/office/drawing/2014/main" id="{0D7E1BB7-231E-691B-F075-30BADA6269A0}"/>
              </a:ext>
            </a:extLst>
          </p:cNvPr>
          <p:cNvSpPr>
            <a:spLocks noGrp="1"/>
          </p:cNvSpPr>
          <p:nvPr>
            <p:ph type="title"/>
          </p:nvPr>
        </p:nvSpPr>
        <p:spPr>
          <a:xfrm>
            <a:off x="619125" y="457200"/>
            <a:ext cx="8229600" cy="360329"/>
          </a:xfrm>
          <a:prstGeom prst="rect">
            <a:avLst/>
          </a:prstGeom>
        </p:spPr>
        <p:txBody>
          <a:bodyPr/>
          <a:lstStyle/>
          <a:p>
            <a:r>
              <a:rPr lang="en-US" sz="2800" dirty="0"/>
              <a:t>Progress on Food Label Dates Confusion</a:t>
            </a:r>
            <a:endParaRPr lang="en-US" sz="2800" b="1" dirty="0"/>
          </a:p>
        </p:txBody>
      </p:sp>
    </p:spTree>
    <p:extLst>
      <p:ext uri="{BB962C8B-B14F-4D97-AF65-F5344CB8AC3E}">
        <p14:creationId xmlns:p14="http://schemas.microsoft.com/office/powerpoint/2010/main" val="170817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fade">
                                      <p:cBhvr>
                                        <p:cTn id="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What’s in it</a:t>
            </a:r>
          </a:p>
        </p:txBody>
      </p:sp>
      <p:sp>
        <p:nvSpPr>
          <p:cNvPr id="5" name="Subtitle 4"/>
          <p:cNvSpPr>
            <a:spLocks noGrp="1"/>
          </p:cNvSpPr>
          <p:nvPr>
            <p:ph type="subTitle" idx="1"/>
          </p:nvPr>
        </p:nvSpPr>
        <p:spPr>
          <a:xfrm>
            <a:off x="584200" y="2822574"/>
            <a:ext cx="6731000" cy="2740025"/>
          </a:xfrm>
        </p:spPr>
        <p:txBody>
          <a:bodyPr/>
          <a:lstStyle/>
          <a:p>
            <a:r>
              <a:rPr lang="en-US" dirty="0"/>
              <a:t>How the list of ingredients tells more than first appearance</a:t>
            </a:r>
          </a:p>
        </p:txBody>
      </p:sp>
    </p:spTree>
    <p:extLst>
      <p:ext uri="{BB962C8B-B14F-4D97-AF65-F5344CB8AC3E}">
        <p14:creationId xmlns:p14="http://schemas.microsoft.com/office/powerpoint/2010/main" val="1003242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7E9A9-1AD3-C77B-4C36-3D98AB9EB14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D9E77E-878A-2ACF-835E-DCDC04E256BA}"/>
              </a:ext>
            </a:extLst>
          </p:cNvPr>
          <p:cNvSpPr>
            <a:spLocks noGrp="1"/>
          </p:cNvSpPr>
          <p:nvPr>
            <p:ph idx="1"/>
          </p:nvPr>
        </p:nvSpPr>
        <p:spPr>
          <a:xfrm>
            <a:off x="425450" y="996885"/>
            <a:ext cx="8293100" cy="5027456"/>
          </a:xfrm>
          <a:prstGeom prst="rect">
            <a:avLst/>
          </a:prstGeom>
        </p:spPr>
        <p:txBody>
          <a:bodyPr/>
          <a:lstStyle/>
          <a:p>
            <a:r>
              <a:rPr lang="en-US" sz="2400" dirty="0"/>
              <a:t>Increasing both the amount and accessibility of information</a:t>
            </a:r>
            <a:endParaRPr lang="en-US" sz="2400" dirty="0">
              <a:solidFill>
                <a:srgbClr val="666666"/>
              </a:solidFill>
              <a:cs typeface="Georgia"/>
            </a:endParaRPr>
          </a:p>
          <a:p>
            <a:pPr marL="0" indent="0">
              <a:buNone/>
            </a:pPr>
            <a:endParaRPr lang="en-US" sz="2400" dirty="0">
              <a:solidFill>
                <a:srgbClr val="666666"/>
              </a:solidFill>
              <a:cs typeface="Georgia"/>
            </a:endParaRPr>
          </a:p>
        </p:txBody>
      </p:sp>
      <p:sp>
        <p:nvSpPr>
          <p:cNvPr id="2" name="Title 1">
            <a:extLst>
              <a:ext uri="{FF2B5EF4-FFF2-40B4-BE49-F238E27FC236}">
                <a16:creationId xmlns:a16="http://schemas.microsoft.com/office/drawing/2014/main" id="{8F8FB6C2-E9AA-C1EC-9CE3-6726224AAF95}"/>
              </a:ext>
            </a:extLst>
          </p:cNvPr>
          <p:cNvSpPr>
            <a:spLocks noGrp="1"/>
          </p:cNvSpPr>
          <p:nvPr>
            <p:ph type="title"/>
          </p:nvPr>
        </p:nvSpPr>
        <p:spPr>
          <a:prstGeom prst="rect">
            <a:avLst/>
          </a:prstGeom>
        </p:spPr>
        <p:txBody>
          <a:bodyPr/>
          <a:lstStyle/>
          <a:p>
            <a:r>
              <a:rPr lang="en-US" sz="3200" dirty="0"/>
              <a:t>Nutritional Facts Panel Evolution</a:t>
            </a:r>
            <a:endParaRPr lang="en-US" sz="3200" b="1" dirty="0"/>
          </a:p>
        </p:txBody>
      </p:sp>
      <p:pic>
        <p:nvPicPr>
          <p:cNvPr id="2050" name="Picture 2">
            <a:extLst>
              <a:ext uri="{FF2B5EF4-FFF2-40B4-BE49-F238E27FC236}">
                <a16:creationId xmlns:a16="http://schemas.microsoft.com/office/drawing/2014/main" id="{363FE09D-6141-437A-EB96-21B7A6772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01006"/>
            <a:ext cx="7391400" cy="48416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4FE6825-D560-1734-4AB2-016AC8549938}"/>
              </a:ext>
            </a:extLst>
          </p:cNvPr>
          <p:cNvSpPr txBox="1"/>
          <p:nvPr/>
        </p:nvSpPr>
        <p:spPr>
          <a:xfrm>
            <a:off x="6858000" y="5995766"/>
            <a:ext cx="2057400" cy="369332"/>
          </a:xfrm>
          <a:prstGeom prst="rect">
            <a:avLst/>
          </a:prstGeom>
          <a:noFill/>
        </p:spPr>
        <p:txBody>
          <a:bodyPr wrap="square">
            <a:spAutoFit/>
          </a:bodyPr>
          <a:lstStyle/>
          <a:p>
            <a:pPr algn="r"/>
            <a:r>
              <a:rPr lang="en-US" sz="1800" dirty="0">
                <a:solidFill>
                  <a:srgbClr val="666666"/>
                </a:solidFill>
                <a:latin typeface="+mn-lt"/>
                <a:ea typeface="+mn-ea"/>
              </a:rPr>
              <a:t>Frohlich (2024). </a:t>
            </a:r>
          </a:p>
        </p:txBody>
      </p:sp>
    </p:spTree>
    <p:extLst>
      <p:ext uri="{BB962C8B-B14F-4D97-AF65-F5344CB8AC3E}">
        <p14:creationId xmlns:p14="http://schemas.microsoft.com/office/powerpoint/2010/main" val="1751606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16AA8-12F0-84F2-C3E6-3E9FCD8A549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A12C2D-2649-B8C6-823A-8BCFA2CB8AFD}"/>
              </a:ext>
            </a:extLst>
          </p:cNvPr>
          <p:cNvSpPr>
            <a:spLocks noGrp="1"/>
          </p:cNvSpPr>
          <p:nvPr>
            <p:ph idx="1"/>
          </p:nvPr>
        </p:nvSpPr>
        <p:spPr>
          <a:xfrm>
            <a:off x="622300" y="891720"/>
            <a:ext cx="7835900" cy="5027456"/>
          </a:xfrm>
          <a:prstGeom prst="rect">
            <a:avLst/>
          </a:prstGeom>
        </p:spPr>
        <p:txBody>
          <a:bodyPr/>
          <a:lstStyle/>
          <a:p>
            <a:r>
              <a:rPr lang="en-US" sz="2400" dirty="0">
                <a:solidFill>
                  <a:srgbClr val="666666"/>
                </a:solidFill>
                <a:cs typeface="Georgia"/>
              </a:rPr>
              <a:t>Several changes meant to respond to food trends</a:t>
            </a:r>
          </a:p>
        </p:txBody>
      </p:sp>
      <p:sp>
        <p:nvSpPr>
          <p:cNvPr id="2" name="Title 1">
            <a:extLst>
              <a:ext uri="{FF2B5EF4-FFF2-40B4-BE49-F238E27FC236}">
                <a16:creationId xmlns:a16="http://schemas.microsoft.com/office/drawing/2014/main" id="{49C366BB-3BD8-D172-17A3-109D4797D8D7}"/>
              </a:ext>
            </a:extLst>
          </p:cNvPr>
          <p:cNvSpPr>
            <a:spLocks noGrp="1"/>
          </p:cNvSpPr>
          <p:nvPr>
            <p:ph type="title"/>
          </p:nvPr>
        </p:nvSpPr>
        <p:spPr>
          <a:prstGeom prst="rect">
            <a:avLst/>
          </a:prstGeom>
        </p:spPr>
        <p:txBody>
          <a:bodyPr/>
          <a:lstStyle/>
          <a:p>
            <a:r>
              <a:rPr lang="en-US" sz="3200" dirty="0"/>
              <a:t>Current Nutritional Facts Panel</a:t>
            </a:r>
            <a:endParaRPr lang="en-US" sz="3200" b="1" dirty="0"/>
          </a:p>
        </p:txBody>
      </p:sp>
      <p:sp>
        <p:nvSpPr>
          <p:cNvPr id="4" name="TextBox 3">
            <a:extLst>
              <a:ext uri="{FF2B5EF4-FFF2-40B4-BE49-F238E27FC236}">
                <a16:creationId xmlns:a16="http://schemas.microsoft.com/office/drawing/2014/main" id="{764B5213-BA34-A38D-9EBA-1B35712C496B}"/>
              </a:ext>
            </a:extLst>
          </p:cNvPr>
          <p:cNvSpPr txBox="1"/>
          <p:nvPr/>
        </p:nvSpPr>
        <p:spPr>
          <a:xfrm>
            <a:off x="6858000" y="5995766"/>
            <a:ext cx="2057400" cy="369332"/>
          </a:xfrm>
          <a:prstGeom prst="rect">
            <a:avLst/>
          </a:prstGeom>
          <a:noFill/>
        </p:spPr>
        <p:txBody>
          <a:bodyPr wrap="square">
            <a:spAutoFit/>
          </a:bodyPr>
          <a:lstStyle/>
          <a:p>
            <a:pPr algn="r"/>
            <a:r>
              <a:rPr lang="en-US" sz="1800" dirty="0">
                <a:solidFill>
                  <a:srgbClr val="666666"/>
                </a:solidFill>
                <a:latin typeface="+mn-lt"/>
                <a:ea typeface="+mn-ea"/>
              </a:rPr>
              <a:t>FDA (2013). </a:t>
            </a:r>
          </a:p>
        </p:txBody>
      </p:sp>
      <p:pic>
        <p:nvPicPr>
          <p:cNvPr id="5" name="Picture 4">
            <a:extLst>
              <a:ext uri="{FF2B5EF4-FFF2-40B4-BE49-F238E27FC236}">
                <a16:creationId xmlns:a16="http://schemas.microsoft.com/office/drawing/2014/main" id="{324033CF-6B15-0C17-B24B-57CE0D1E92C7}"/>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contrast="-40000"/>
                    </a14:imgEffect>
                  </a14:imgLayer>
                </a14:imgProps>
              </a:ext>
            </a:extLst>
          </a:blip>
          <a:srcRect t="19744"/>
          <a:stretch/>
        </p:blipFill>
        <p:spPr>
          <a:xfrm>
            <a:off x="838200" y="1219200"/>
            <a:ext cx="6624499" cy="5208565"/>
          </a:xfrm>
          <a:prstGeom prst="rect">
            <a:avLst/>
          </a:prstGeom>
        </p:spPr>
      </p:pic>
    </p:spTree>
    <p:extLst>
      <p:ext uri="{BB962C8B-B14F-4D97-AF65-F5344CB8AC3E}">
        <p14:creationId xmlns:p14="http://schemas.microsoft.com/office/powerpoint/2010/main" val="1184737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FB054-51EA-05F1-BE00-F9A9C054C2B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1A5C0C-A9D8-E4FF-4C07-DE09DF25F26A}"/>
              </a:ext>
            </a:extLst>
          </p:cNvPr>
          <p:cNvSpPr>
            <a:spLocks noGrp="1"/>
          </p:cNvSpPr>
          <p:nvPr>
            <p:ph idx="1"/>
          </p:nvPr>
        </p:nvSpPr>
        <p:spPr>
          <a:xfrm>
            <a:off x="425450" y="996885"/>
            <a:ext cx="8293100" cy="5027456"/>
          </a:xfrm>
          <a:prstGeom prst="rect">
            <a:avLst/>
          </a:prstGeom>
        </p:spPr>
        <p:txBody>
          <a:bodyPr/>
          <a:lstStyle/>
          <a:p>
            <a:r>
              <a:rPr lang="en-US" sz="2400" dirty="0"/>
              <a:t>Meant to reflect actual consumption of product</a:t>
            </a:r>
            <a:endParaRPr lang="en-US" sz="2400" dirty="0">
              <a:solidFill>
                <a:srgbClr val="666666"/>
              </a:solidFill>
              <a:cs typeface="Georgia"/>
            </a:endParaRPr>
          </a:p>
          <a:p>
            <a:pPr marL="0" indent="0">
              <a:buNone/>
            </a:pPr>
            <a:endParaRPr lang="en-US" sz="2400" dirty="0">
              <a:solidFill>
                <a:srgbClr val="666666"/>
              </a:solidFill>
              <a:cs typeface="Georgia"/>
            </a:endParaRPr>
          </a:p>
        </p:txBody>
      </p:sp>
      <p:sp>
        <p:nvSpPr>
          <p:cNvPr id="2" name="Title 1">
            <a:extLst>
              <a:ext uri="{FF2B5EF4-FFF2-40B4-BE49-F238E27FC236}">
                <a16:creationId xmlns:a16="http://schemas.microsoft.com/office/drawing/2014/main" id="{583793BE-4477-ABE3-A4E1-B6FA36807D70}"/>
              </a:ext>
            </a:extLst>
          </p:cNvPr>
          <p:cNvSpPr>
            <a:spLocks noGrp="1"/>
          </p:cNvSpPr>
          <p:nvPr>
            <p:ph type="title"/>
          </p:nvPr>
        </p:nvSpPr>
        <p:spPr>
          <a:prstGeom prst="rect">
            <a:avLst/>
          </a:prstGeom>
        </p:spPr>
        <p:txBody>
          <a:bodyPr/>
          <a:lstStyle/>
          <a:p>
            <a:r>
              <a:rPr lang="en-US" sz="3200" dirty="0"/>
              <a:t>Serving size major changes</a:t>
            </a:r>
            <a:endParaRPr lang="en-US" sz="3200" b="1" dirty="0"/>
          </a:p>
        </p:txBody>
      </p:sp>
      <p:sp>
        <p:nvSpPr>
          <p:cNvPr id="4" name="TextBox 3">
            <a:extLst>
              <a:ext uri="{FF2B5EF4-FFF2-40B4-BE49-F238E27FC236}">
                <a16:creationId xmlns:a16="http://schemas.microsoft.com/office/drawing/2014/main" id="{CC81B33D-17B4-1A8B-BD74-24F1154555F9}"/>
              </a:ext>
            </a:extLst>
          </p:cNvPr>
          <p:cNvSpPr txBox="1"/>
          <p:nvPr/>
        </p:nvSpPr>
        <p:spPr>
          <a:xfrm>
            <a:off x="6858000" y="5995766"/>
            <a:ext cx="2057400" cy="369332"/>
          </a:xfrm>
          <a:prstGeom prst="rect">
            <a:avLst/>
          </a:prstGeom>
          <a:noFill/>
        </p:spPr>
        <p:txBody>
          <a:bodyPr wrap="square">
            <a:spAutoFit/>
          </a:bodyPr>
          <a:lstStyle/>
          <a:p>
            <a:pPr algn="r"/>
            <a:r>
              <a:rPr lang="en-US" sz="1800" dirty="0">
                <a:solidFill>
                  <a:srgbClr val="666666"/>
                </a:solidFill>
                <a:latin typeface="+mn-lt"/>
                <a:ea typeface="+mn-ea"/>
              </a:rPr>
              <a:t>Albrecht (2020)</a:t>
            </a:r>
          </a:p>
        </p:txBody>
      </p:sp>
      <p:pic>
        <p:nvPicPr>
          <p:cNvPr id="5" name="Picture 4">
            <a:extLst>
              <a:ext uri="{FF2B5EF4-FFF2-40B4-BE49-F238E27FC236}">
                <a16:creationId xmlns:a16="http://schemas.microsoft.com/office/drawing/2014/main" id="{7C89548B-9A8A-A6A7-D2F4-9ED17F9BB7DB}"/>
              </a:ext>
            </a:extLst>
          </p:cNvPr>
          <p:cNvPicPr>
            <a:picLocks noChangeAspect="1"/>
          </p:cNvPicPr>
          <p:nvPr/>
        </p:nvPicPr>
        <p:blipFill>
          <a:blip r:embed="rId2" cstate="screen">
            <a:extLst>
              <a:ext uri="{28A0092B-C50C-407E-A947-70E740481C1C}">
                <a14:useLocalDpi xmlns:a14="http://schemas.microsoft.com/office/drawing/2010/main"/>
              </a:ext>
            </a:extLst>
          </a:blip>
          <a:srcRect b="-2"/>
          <a:stretch>
            <a:fillRect/>
          </a:stretch>
        </p:blipFill>
        <p:spPr>
          <a:xfrm>
            <a:off x="891458" y="1389871"/>
            <a:ext cx="4974516" cy="1781175"/>
          </a:xfrm>
          <a:prstGeom prst="rect">
            <a:avLst/>
          </a:prstGeom>
        </p:spPr>
      </p:pic>
      <p:pic>
        <p:nvPicPr>
          <p:cNvPr id="6" name="Picture 5">
            <a:extLst>
              <a:ext uri="{FF2B5EF4-FFF2-40B4-BE49-F238E27FC236}">
                <a16:creationId xmlns:a16="http://schemas.microsoft.com/office/drawing/2014/main" id="{8209073E-4259-FBE7-95AA-2454B3691586}"/>
              </a:ext>
            </a:extLst>
          </p:cNvPr>
          <p:cNvPicPr>
            <a:picLocks noChangeAspect="1"/>
          </p:cNvPicPr>
          <p:nvPr/>
        </p:nvPicPr>
        <p:blipFill>
          <a:blip r:embed="rId3" cstate="email">
            <a:extLst>
              <a:ext uri="{28A0092B-C50C-407E-A947-70E740481C1C}">
                <a14:useLocalDpi xmlns:a14="http://schemas.microsoft.com/office/drawing/2010/main"/>
              </a:ext>
            </a:extLst>
          </a:blip>
          <a:srcRect l="29612" r="27752"/>
          <a:stretch>
            <a:fillRect/>
          </a:stretch>
        </p:blipFill>
        <p:spPr>
          <a:xfrm>
            <a:off x="6274831" y="1828801"/>
            <a:ext cx="2505425" cy="3985212"/>
          </a:xfrm>
          <a:prstGeom prst="rect">
            <a:avLst/>
          </a:prstGeom>
        </p:spPr>
      </p:pic>
      <p:pic>
        <p:nvPicPr>
          <p:cNvPr id="6146" name="Picture 2">
            <a:extLst>
              <a:ext uri="{FF2B5EF4-FFF2-40B4-BE49-F238E27FC236}">
                <a16:creationId xmlns:a16="http://schemas.microsoft.com/office/drawing/2014/main" id="{398455DD-C5E6-9CD7-E07F-05AC3D080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134111"/>
            <a:ext cx="3305175" cy="3278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20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6C8E8-4D01-8471-DC90-C06862B6A30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1752D6-1BEB-FC35-14D5-3C432977075A}"/>
              </a:ext>
            </a:extLst>
          </p:cNvPr>
          <p:cNvSpPr>
            <a:spLocks noGrp="1"/>
          </p:cNvSpPr>
          <p:nvPr>
            <p:ph idx="1"/>
          </p:nvPr>
        </p:nvSpPr>
        <p:spPr>
          <a:xfrm>
            <a:off x="622300" y="1098708"/>
            <a:ext cx="7835900" cy="5027456"/>
          </a:xfrm>
          <a:prstGeom prst="rect">
            <a:avLst/>
          </a:prstGeom>
        </p:spPr>
        <p:txBody>
          <a:bodyPr/>
          <a:lstStyle/>
          <a:p>
            <a:r>
              <a:rPr lang="en-US" sz="2400" dirty="0">
                <a:solidFill>
                  <a:srgbClr val="666666"/>
                </a:solidFill>
                <a:cs typeface="Georgia"/>
              </a:rPr>
              <a:t>Ingredients must be listed below the Nutrition Facts panel and by common name in descending order by weight</a:t>
            </a:r>
          </a:p>
          <a:p>
            <a:endParaRPr lang="en-US" sz="2400" dirty="0">
              <a:solidFill>
                <a:srgbClr val="666666"/>
              </a:solidFill>
              <a:cs typeface="Georgia"/>
            </a:endParaRPr>
          </a:p>
          <a:p>
            <a:r>
              <a:rPr lang="en-US" sz="2400" dirty="0"/>
              <a:t>What stands out in your</a:t>
            </a:r>
            <a:br>
              <a:rPr lang="en-US" sz="2400" dirty="0"/>
            </a:br>
            <a:r>
              <a:rPr lang="en-US" sz="2400" dirty="0"/>
              <a:t>collection of items?</a:t>
            </a:r>
          </a:p>
          <a:p>
            <a:endParaRPr lang="en-US" sz="2400" dirty="0">
              <a:solidFill>
                <a:srgbClr val="666666"/>
              </a:solidFill>
              <a:cs typeface="Georgia"/>
            </a:endParaRPr>
          </a:p>
          <a:p>
            <a:r>
              <a:rPr lang="en-US" sz="2400" dirty="0"/>
              <a:t>How many times does</a:t>
            </a:r>
            <a:br>
              <a:rPr lang="en-US" sz="2400" dirty="0"/>
            </a:br>
            <a:r>
              <a:rPr lang="en-US" sz="2400" dirty="0"/>
              <a:t>sugar appear?</a:t>
            </a:r>
          </a:p>
          <a:p>
            <a:pPr marL="0" indent="0">
              <a:buNone/>
            </a:pPr>
            <a:r>
              <a:rPr lang="en-US" sz="2000" dirty="0">
                <a:solidFill>
                  <a:srgbClr val="666666"/>
                </a:solidFill>
                <a:cs typeface="Georgia"/>
              </a:rPr>
              <a:t>Hint: Maltose, sucrose, glucose, high</a:t>
            </a:r>
            <a:br>
              <a:rPr lang="en-US" sz="2000" dirty="0">
                <a:solidFill>
                  <a:srgbClr val="666666"/>
                </a:solidFill>
                <a:cs typeface="Georgia"/>
              </a:rPr>
            </a:br>
            <a:r>
              <a:rPr lang="en-US" sz="2000" dirty="0">
                <a:solidFill>
                  <a:srgbClr val="666666"/>
                </a:solidFill>
                <a:cs typeface="Georgia"/>
              </a:rPr>
              <a:t>fructose corn syrup, fructose, cane</a:t>
            </a:r>
            <a:br>
              <a:rPr lang="en-US" sz="2000" dirty="0">
                <a:solidFill>
                  <a:srgbClr val="666666"/>
                </a:solidFill>
                <a:cs typeface="Georgia"/>
              </a:rPr>
            </a:br>
            <a:r>
              <a:rPr lang="en-US" sz="2000" dirty="0">
                <a:solidFill>
                  <a:srgbClr val="666666"/>
                </a:solidFill>
                <a:cs typeface="Georgia"/>
              </a:rPr>
              <a:t>juice, agave syrup, honey, maple syrup,</a:t>
            </a:r>
            <a:br>
              <a:rPr lang="en-US" sz="2000" dirty="0">
                <a:solidFill>
                  <a:srgbClr val="666666"/>
                </a:solidFill>
                <a:cs typeface="Georgia"/>
              </a:rPr>
            </a:br>
            <a:r>
              <a:rPr lang="en-US" sz="2000" dirty="0">
                <a:solidFill>
                  <a:srgbClr val="666666"/>
                </a:solidFill>
                <a:cs typeface="Georgia"/>
              </a:rPr>
              <a:t>coconut nectar, dextrose are all sugar</a:t>
            </a:r>
          </a:p>
          <a:p>
            <a:endParaRPr lang="en-US" sz="2400" dirty="0">
              <a:solidFill>
                <a:srgbClr val="666666"/>
              </a:solidFill>
              <a:cs typeface="Georgia"/>
            </a:endParaRPr>
          </a:p>
        </p:txBody>
      </p:sp>
      <p:sp>
        <p:nvSpPr>
          <p:cNvPr id="2" name="Title 1">
            <a:extLst>
              <a:ext uri="{FF2B5EF4-FFF2-40B4-BE49-F238E27FC236}">
                <a16:creationId xmlns:a16="http://schemas.microsoft.com/office/drawing/2014/main" id="{ADC122B0-D63A-EB20-7965-3F44C5ECDDE3}"/>
              </a:ext>
            </a:extLst>
          </p:cNvPr>
          <p:cNvSpPr>
            <a:spLocks noGrp="1"/>
          </p:cNvSpPr>
          <p:nvPr>
            <p:ph type="title"/>
          </p:nvPr>
        </p:nvSpPr>
        <p:spPr>
          <a:prstGeom prst="rect">
            <a:avLst/>
          </a:prstGeom>
        </p:spPr>
        <p:txBody>
          <a:bodyPr/>
          <a:lstStyle/>
          <a:p>
            <a:r>
              <a:rPr lang="en-US" sz="3200" dirty="0"/>
              <a:t>Ingredients list</a:t>
            </a:r>
            <a:endParaRPr lang="en-US" sz="3200" b="1" dirty="0"/>
          </a:p>
        </p:txBody>
      </p:sp>
      <p:sp>
        <p:nvSpPr>
          <p:cNvPr id="4" name="TextBox 3">
            <a:extLst>
              <a:ext uri="{FF2B5EF4-FFF2-40B4-BE49-F238E27FC236}">
                <a16:creationId xmlns:a16="http://schemas.microsoft.com/office/drawing/2014/main" id="{8B8E6CAF-B9A1-2B81-EA45-13C910281B80}"/>
              </a:ext>
            </a:extLst>
          </p:cNvPr>
          <p:cNvSpPr txBox="1"/>
          <p:nvPr/>
        </p:nvSpPr>
        <p:spPr>
          <a:xfrm>
            <a:off x="6858000" y="5995766"/>
            <a:ext cx="2057400" cy="369332"/>
          </a:xfrm>
          <a:prstGeom prst="rect">
            <a:avLst/>
          </a:prstGeom>
          <a:noFill/>
        </p:spPr>
        <p:txBody>
          <a:bodyPr wrap="square">
            <a:spAutoFit/>
          </a:bodyPr>
          <a:lstStyle/>
          <a:p>
            <a:pPr algn="r"/>
            <a:r>
              <a:rPr lang="en-US" sz="1800" dirty="0">
                <a:solidFill>
                  <a:srgbClr val="666666"/>
                </a:solidFill>
                <a:latin typeface="+mn-lt"/>
                <a:ea typeface="+mn-ea"/>
              </a:rPr>
              <a:t>FDA (2013). </a:t>
            </a:r>
          </a:p>
        </p:txBody>
      </p:sp>
      <p:pic>
        <p:nvPicPr>
          <p:cNvPr id="5" name="Picture 4">
            <a:extLst>
              <a:ext uri="{FF2B5EF4-FFF2-40B4-BE49-F238E27FC236}">
                <a16:creationId xmlns:a16="http://schemas.microsoft.com/office/drawing/2014/main" id="{AF2B5B28-D706-7F23-5D83-98C018D3B783}"/>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34000" y="2023769"/>
            <a:ext cx="3409578" cy="4000572"/>
          </a:xfrm>
          <a:prstGeom prst="rect">
            <a:avLst/>
          </a:prstGeom>
        </p:spPr>
      </p:pic>
    </p:spTree>
    <p:extLst>
      <p:ext uri="{BB962C8B-B14F-4D97-AF65-F5344CB8AC3E}">
        <p14:creationId xmlns:p14="http://schemas.microsoft.com/office/powerpoint/2010/main" val="141787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1EF48-5FA4-5293-3421-4C7350335D7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56C64D-BD06-BDA9-5FB9-10BA3702047E}"/>
              </a:ext>
            </a:extLst>
          </p:cNvPr>
          <p:cNvSpPr>
            <a:spLocks noGrp="1"/>
          </p:cNvSpPr>
          <p:nvPr>
            <p:ph idx="1"/>
          </p:nvPr>
        </p:nvSpPr>
        <p:spPr>
          <a:xfrm>
            <a:off x="622300" y="1098708"/>
            <a:ext cx="7835900" cy="5027456"/>
          </a:xfrm>
          <a:prstGeom prst="rect">
            <a:avLst/>
          </a:prstGeom>
        </p:spPr>
        <p:txBody>
          <a:bodyPr/>
          <a:lstStyle/>
          <a:p>
            <a:r>
              <a:rPr lang="en-US" sz="2400" dirty="0">
                <a:solidFill>
                  <a:srgbClr val="666666"/>
                </a:solidFill>
                <a:cs typeface="Georgia"/>
              </a:rPr>
              <a:t>Nine allergens must be identified:</a:t>
            </a:r>
          </a:p>
          <a:p>
            <a:pPr lvl="1"/>
            <a:r>
              <a:rPr lang="en-US" sz="2000" dirty="0">
                <a:solidFill>
                  <a:srgbClr val="666666"/>
                </a:solidFill>
                <a:cs typeface="Georgia"/>
              </a:rPr>
              <a:t>Eggs, milk, wheat, soy, peanuts, type of tree nuts, type of fish type of shellfish, sesame (newl</a:t>
            </a:r>
            <a:r>
              <a:rPr lang="en-US" sz="2000" dirty="0"/>
              <a:t>y added)</a:t>
            </a:r>
            <a:endParaRPr lang="en-US" sz="2000" dirty="0">
              <a:solidFill>
                <a:srgbClr val="666666"/>
              </a:solidFill>
              <a:cs typeface="Georgia"/>
            </a:endParaRPr>
          </a:p>
        </p:txBody>
      </p:sp>
      <p:sp>
        <p:nvSpPr>
          <p:cNvPr id="2" name="Title 1">
            <a:extLst>
              <a:ext uri="{FF2B5EF4-FFF2-40B4-BE49-F238E27FC236}">
                <a16:creationId xmlns:a16="http://schemas.microsoft.com/office/drawing/2014/main" id="{061EFA95-D681-67C3-F479-EF56D2C035E7}"/>
              </a:ext>
            </a:extLst>
          </p:cNvPr>
          <p:cNvSpPr>
            <a:spLocks noGrp="1"/>
          </p:cNvSpPr>
          <p:nvPr>
            <p:ph type="title"/>
          </p:nvPr>
        </p:nvSpPr>
        <p:spPr>
          <a:prstGeom prst="rect">
            <a:avLst/>
          </a:prstGeom>
        </p:spPr>
        <p:txBody>
          <a:bodyPr/>
          <a:lstStyle/>
          <a:p>
            <a:r>
              <a:rPr lang="en-US" sz="3200" dirty="0"/>
              <a:t>Allergens in food</a:t>
            </a:r>
            <a:endParaRPr lang="en-US" sz="3200" b="1" dirty="0"/>
          </a:p>
        </p:txBody>
      </p:sp>
      <p:sp>
        <p:nvSpPr>
          <p:cNvPr id="4" name="TextBox 3">
            <a:extLst>
              <a:ext uri="{FF2B5EF4-FFF2-40B4-BE49-F238E27FC236}">
                <a16:creationId xmlns:a16="http://schemas.microsoft.com/office/drawing/2014/main" id="{EEB1B799-60F7-DA4E-B10D-51CF3816C421}"/>
              </a:ext>
            </a:extLst>
          </p:cNvPr>
          <p:cNvSpPr txBox="1"/>
          <p:nvPr/>
        </p:nvSpPr>
        <p:spPr>
          <a:xfrm>
            <a:off x="6858000" y="5995766"/>
            <a:ext cx="2057400" cy="369332"/>
          </a:xfrm>
          <a:prstGeom prst="rect">
            <a:avLst/>
          </a:prstGeom>
          <a:noFill/>
        </p:spPr>
        <p:txBody>
          <a:bodyPr wrap="square">
            <a:spAutoFit/>
          </a:bodyPr>
          <a:lstStyle/>
          <a:p>
            <a:pPr algn="r"/>
            <a:r>
              <a:rPr lang="en-US" sz="1800" dirty="0">
                <a:solidFill>
                  <a:srgbClr val="666666"/>
                </a:solidFill>
                <a:latin typeface="+mn-lt"/>
                <a:ea typeface="+mn-ea"/>
              </a:rPr>
              <a:t>FDA (2013). </a:t>
            </a:r>
          </a:p>
        </p:txBody>
      </p:sp>
      <p:grpSp>
        <p:nvGrpSpPr>
          <p:cNvPr id="7" name="Group 6">
            <a:extLst>
              <a:ext uri="{FF2B5EF4-FFF2-40B4-BE49-F238E27FC236}">
                <a16:creationId xmlns:a16="http://schemas.microsoft.com/office/drawing/2014/main" id="{594A789C-C3DB-6C0C-4A80-D4F3CA45A343}"/>
              </a:ext>
            </a:extLst>
          </p:cNvPr>
          <p:cNvGrpSpPr>
            <a:grpSpLocks noChangeAspect="1"/>
          </p:cNvGrpSpPr>
          <p:nvPr/>
        </p:nvGrpSpPr>
        <p:grpSpPr>
          <a:xfrm>
            <a:off x="928868" y="2133600"/>
            <a:ext cx="6645094" cy="4231498"/>
            <a:chOff x="394857" y="1359394"/>
            <a:chExt cx="8354288" cy="5319887"/>
          </a:xfrm>
        </p:grpSpPr>
        <p:pic>
          <p:nvPicPr>
            <p:cNvPr id="9" name="Picture 8" descr="A screenshot of a cell phone&#10;&#10;Description generated with very high confidence">
              <a:extLst>
                <a:ext uri="{FF2B5EF4-FFF2-40B4-BE49-F238E27FC236}">
                  <a16:creationId xmlns:a16="http://schemas.microsoft.com/office/drawing/2014/main" id="{B16AA790-0216-F995-6632-8BE1759BF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57" y="1359394"/>
              <a:ext cx="8354288" cy="5319887"/>
            </a:xfrm>
            <a:prstGeom prst="rect">
              <a:avLst/>
            </a:prstGeom>
          </p:spPr>
        </p:pic>
        <p:cxnSp>
          <p:nvCxnSpPr>
            <p:cNvPr id="10" name="Straight Connector 9">
              <a:extLst>
                <a:ext uri="{FF2B5EF4-FFF2-40B4-BE49-F238E27FC236}">
                  <a16:creationId xmlns:a16="http://schemas.microsoft.com/office/drawing/2014/main" id="{9B33425E-B2F3-81E1-1DCC-AC8BBD4ED7F0}"/>
                </a:ext>
              </a:extLst>
            </p:cNvPr>
            <p:cNvCxnSpPr/>
            <p:nvPr/>
          </p:nvCxnSpPr>
          <p:spPr>
            <a:xfrm>
              <a:off x="1364343" y="3835400"/>
              <a:ext cx="153125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6CD6F5-32BE-5884-23DC-12DE4568EF8C}"/>
                </a:ext>
              </a:extLst>
            </p:cNvPr>
            <p:cNvCxnSpPr>
              <a:cxnSpLocks/>
            </p:cNvCxnSpPr>
            <p:nvPr/>
          </p:nvCxnSpPr>
          <p:spPr>
            <a:xfrm flipV="1">
              <a:off x="6184900" y="5384800"/>
              <a:ext cx="2273300" cy="12700"/>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94386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300" y="1098708"/>
            <a:ext cx="7835900" cy="5027456"/>
          </a:xfrm>
          <a:prstGeom prst="rect">
            <a:avLst/>
          </a:prstGeom>
        </p:spPr>
        <p:txBody>
          <a:bodyPr/>
          <a:lstStyle/>
          <a:p>
            <a:r>
              <a:rPr lang="en-US" sz="2400" dirty="0">
                <a:solidFill>
                  <a:srgbClr val="666666"/>
                </a:solidFill>
                <a:cs typeface="Georgia"/>
              </a:rPr>
              <a:t>Would you eat this product, only given </a:t>
            </a:r>
            <a:r>
              <a:rPr lang="en-US" sz="2400" dirty="0"/>
              <a:t>the ingredient list?</a:t>
            </a:r>
            <a:endParaRPr lang="en-US" sz="2400" dirty="0">
              <a:solidFill>
                <a:srgbClr val="666666"/>
              </a:solidFill>
              <a:cs typeface="Georgia"/>
            </a:endParaRP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The list shows each ingredient in a food by its common or usual name, which means chemical name are fine</a:t>
            </a:r>
            <a:endParaRPr lang="en-US" sz="2400" dirty="0">
              <a:solidFill>
                <a:srgbClr val="666666"/>
              </a:solidFill>
              <a:cs typeface="Georgia"/>
            </a:endParaRPr>
          </a:p>
        </p:txBody>
      </p:sp>
      <p:sp>
        <p:nvSpPr>
          <p:cNvPr id="2" name="Title 1"/>
          <p:cNvSpPr>
            <a:spLocks noGrp="1"/>
          </p:cNvSpPr>
          <p:nvPr>
            <p:ph type="title"/>
          </p:nvPr>
        </p:nvSpPr>
        <p:spPr>
          <a:prstGeom prst="rect">
            <a:avLst/>
          </a:prstGeom>
        </p:spPr>
        <p:txBody>
          <a:bodyPr/>
          <a:lstStyle/>
          <a:p>
            <a:r>
              <a:rPr lang="en-US" sz="3200" b="1" dirty="0"/>
              <a:t>What if you cannot pronounce it?</a:t>
            </a:r>
          </a:p>
        </p:txBody>
      </p:sp>
      <p:pic>
        <p:nvPicPr>
          <p:cNvPr id="4" name="Picture 2" descr="https://blogger.googleusercontent.com/img/b/R29vZ2xl/AVvXsEiRY9zJlC_kKPDkjgDyUt5kqFLeyLaMs1fnrJ40764G_LHGS5PhvNTYszoDE3YdmhTC2DlC0uAXlJ3f53rIFayzrVanR9R7oA3xhK4QT_oN7biDXz3N-sT6R1oW5HuPTaIGLUSNudqj_jw/s1600/apple_E-numbers.jpg">
            <a:extLst>
              <a:ext uri="{FF2B5EF4-FFF2-40B4-BE49-F238E27FC236}">
                <a16:creationId xmlns:a16="http://schemas.microsoft.com/office/drawing/2014/main" id="{00D6E0CA-7F2C-62F8-5758-A1E92E0BBE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920498" y="2059686"/>
            <a:ext cx="7303004" cy="27386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A93F728-551C-C79A-5605-5B8DC27882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23079" y="1600200"/>
            <a:ext cx="3497842" cy="3276667"/>
          </a:xfrm>
          <a:prstGeom prst="rect">
            <a:avLst/>
          </a:prstGeom>
        </p:spPr>
      </p:pic>
    </p:spTree>
    <p:extLst>
      <p:ext uri="{BB962C8B-B14F-4D97-AF65-F5344CB8AC3E}">
        <p14:creationId xmlns:p14="http://schemas.microsoft.com/office/powerpoint/2010/main" val="18152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1C176-4401-5F2B-BC3B-7D068A5AC8A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1EA8DD-1F64-BECE-23AF-07EBC707AC71}"/>
              </a:ext>
            </a:extLst>
          </p:cNvPr>
          <p:cNvSpPr>
            <a:spLocks noGrp="1"/>
          </p:cNvSpPr>
          <p:nvPr>
            <p:ph idx="1"/>
          </p:nvPr>
        </p:nvSpPr>
        <p:spPr>
          <a:xfrm>
            <a:off x="622300" y="961177"/>
            <a:ext cx="7835900" cy="5027456"/>
          </a:xfrm>
          <a:prstGeom prst="rect">
            <a:avLst/>
          </a:prstGeom>
        </p:spPr>
        <p:txBody>
          <a:bodyPr/>
          <a:lstStyle/>
          <a:p>
            <a:r>
              <a:rPr lang="en-US" sz="2400" dirty="0">
                <a:solidFill>
                  <a:srgbClr val="666666"/>
                </a:solidFill>
                <a:cs typeface="Georgia"/>
              </a:rPr>
              <a:t>Natural fats are often processed </a:t>
            </a:r>
            <a:r>
              <a:rPr lang="en-US" sz="2400" dirty="0"/>
              <a:t>to make changes to their structure</a:t>
            </a:r>
            <a:endParaRPr lang="en-US" sz="2400" dirty="0">
              <a:solidFill>
                <a:srgbClr val="666666"/>
              </a:solidFill>
              <a:cs typeface="Georgia"/>
            </a:endParaRPr>
          </a:p>
          <a:p>
            <a:pPr marL="0" indent="0">
              <a:buNone/>
            </a:pPr>
            <a:endParaRPr lang="en-US" sz="2400" dirty="0">
              <a:solidFill>
                <a:srgbClr val="666666"/>
              </a:solidFill>
              <a:cs typeface="Georgia"/>
            </a:endParaRPr>
          </a:p>
        </p:txBody>
      </p:sp>
      <p:sp>
        <p:nvSpPr>
          <p:cNvPr id="2" name="Title 1">
            <a:extLst>
              <a:ext uri="{FF2B5EF4-FFF2-40B4-BE49-F238E27FC236}">
                <a16:creationId xmlns:a16="http://schemas.microsoft.com/office/drawing/2014/main" id="{B20DE208-DC29-E174-B580-AF40169836A5}"/>
              </a:ext>
            </a:extLst>
          </p:cNvPr>
          <p:cNvSpPr>
            <a:spLocks noGrp="1"/>
          </p:cNvSpPr>
          <p:nvPr>
            <p:ph type="title"/>
          </p:nvPr>
        </p:nvSpPr>
        <p:spPr>
          <a:prstGeom prst="rect">
            <a:avLst/>
          </a:prstGeom>
        </p:spPr>
        <p:txBody>
          <a:bodyPr/>
          <a:lstStyle/>
          <a:p>
            <a:r>
              <a:rPr lang="en-US" sz="3200" dirty="0"/>
              <a:t>Chemistry of fats</a:t>
            </a:r>
            <a:endParaRPr lang="en-US" sz="3200" b="1" dirty="0"/>
          </a:p>
        </p:txBody>
      </p:sp>
      <p:pic>
        <p:nvPicPr>
          <p:cNvPr id="4" name="Picture 3" descr="A fatty acid yields a different fatty acid in the presence of H 2 and P t catalyst. The first fatty acid has 3 chains. The first chain has 2 double bonds. The second chain has 1 double bond, and the chain bends and takes up more space than the other chains. The third chain is all single bonds. The second fatty acid has only single bonds in chains 1 and 3. Chain 2 has a double bond that changes the angle of the chain to be in line with the other chains.">
            <a:extLst>
              <a:ext uri="{FF2B5EF4-FFF2-40B4-BE49-F238E27FC236}">
                <a16:creationId xmlns:a16="http://schemas.microsoft.com/office/drawing/2014/main" id="{78A80E52-5912-16D3-23CE-306405C40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384923"/>
            <a:ext cx="4025900" cy="3741241"/>
          </a:xfrm>
          <a:prstGeom prst="rect">
            <a:avLst/>
          </a:prstGeom>
        </p:spPr>
      </p:pic>
      <p:graphicFrame>
        <p:nvGraphicFramePr>
          <p:cNvPr id="5" name="Object 9">
            <a:extLst>
              <a:ext uri="{FF2B5EF4-FFF2-40B4-BE49-F238E27FC236}">
                <a16:creationId xmlns:a16="http://schemas.microsoft.com/office/drawing/2014/main" id="{6CB84AD2-FCE4-CB75-A13B-E17D80031117}"/>
              </a:ext>
            </a:extLst>
          </p:cNvPr>
          <p:cNvGraphicFramePr>
            <a:graphicFrameLocks noChangeAspect="1"/>
          </p:cNvGraphicFramePr>
          <p:nvPr>
            <p:extLst>
              <p:ext uri="{D42A27DB-BD31-4B8C-83A1-F6EECF244321}">
                <p14:modId xmlns:p14="http://schemas.microsoft.com/office/powerpoint/2010/main" val="2130415318"/>
              </p:ext>
            </p:extLst>
          </p:nvPr>
        </p:nvGraphicFramePr>
        <p:xfrm>
          <a:off x="4356100" y="2514600"/>
          <a:ext cx="4419600" cy="1225554"/>
        </p:xfrm>
        <a:graphic>
          <a:graphicData uri="http://schemas.openxmlformats.org/presentationml/2006/ole">
            <mc:AlternateContent xmlns:mc="http://schemas.openxmlformats.org/markup-compatibility/2006">
              <mc:Choice xmlns:v="urn:schemas-microsoft-com:vml" Requires="v">
                <p:oleObj name="CS ChemDraw 64-bit Drawing" r:id="rId3" imgW="4887189" imgH="1354558" progId="ChemDraw_x64.Document.6.0">
                  <p:embed/>
                </p:oleObj>
              </mc:Choice>
              <mc:Fallback>
                <p:oleObj name="CS ChemDraw 64-bit Drawing" r:id="rId3" imgW="4887189" imgH="1354558" progId="ChemDraw_x64.Document.6.0">
                  <p:embed/>
                  <p:pic>
                    <p:nvPicPr>
                      <p:cNvPr id="5" name="Object 9">
                        <a:extLst>
                          <a:ext uri="{FF2B5EF4-FFF2-40B4-BE49-F238E27FC236}">
                            <a16:creationId xmlns:a16="http://schemas.microsoft.com/office/drawing/2014/main" id="{6CB84AD2-FCE4-CB75-A13B-E17D80031117}"/>
                          </a:ext>
                        </a:extLst>
                      </p:cNvPr>
                      <p:cNvPicPr>
                        <a:picLocks noChangeAspect="1" noChangeArrowheads="1"/>
                      </p:cNvPicPr>
                      <p:nvPr/>
                    </p:nvPicPr>
                    <p:blipFill>
                      <a:blip r:embed="rId4"/>
                      <a:srcRect/>
                      <a:stretch>
                        <a:fillRect/>
                      </a:stretch>
                    </p:blipFill>
                    <p:spPr bwMode="auto">
                      <a:xfrm>
                        <a:off x="4356100" y="2514600"/>
                        <a:ext cx="4419600" cy="1225554"/>
                      </a:xfrm>
                      <a:prstGeom prst="rect">
                        <a:avLst/>
                      </a:prstGeom>
                      <a:noFill/>
                      <a:ln>
                        <a:noFill/>
                      </a:ln>
                      <a:effectLst/>
                    </p:spPr>
                  </p:pic>
                </p:oleObj>
              </mc:Fallback>
            </mc:AlternateContent>
          </a:graphicData>
        </a:graphic>
      </p:graphicFrame>
      <p:pic>
        <p:nvPicPr>
          <p:cNvPr id="10" name="Picture 9">
            <a:extLst>
              <a:ext uri="{FF2B5EF4-FFF2-40B4-BE49-F238E27FC236}">
                <a16:creationId xmlns:a16="http://schemas.microsoft.com/office/drawing/2014/main" id="{3449DFF1-2C80-EB71-7895-1830F5D5FFD9}"/>
              </a:ext>
            </a:extLst>
          </p:cNvPr>
          <p:cNvPicPr>
            <a:picLocks noChangeAspect="1"/>
          </p:cNvPicPr>
          <p:nvPr/>
        </p:nvPicPr>
        <p:blipFill>
          <a:blip r:embed="rId5"/>
          <a:stretch>
            <a:fillRect/>
          </a:stretch>
        </p:blipFill>
        <p:spPr>
          <a:xfrm>
            <a:off x="685800" y="1837885"/>
            <a:ext cx="1103472" cy="676715"/>
          </a:xfrm>
          <a:prstGeom prst="rect">
            <a:avLst/>
          </a:prstGeom>
        </p:spPr>
      </p:pic>
      <p:pic>
        <p:nvPicPr>
          <p:cNvPr id="13" name="Picture 12">
            <a:extLst>
              <a:ext uri="{FF2B5EF4-FFF2-40B4-BE49-F238E27FC236}">
                <a16:creationId xmlns:a16="http://schemas.microsoft.com/office/drawing/2014/main" id="{00ED6B2E-D213-CF0A-C9F3-31F3A7B1F649}"/>
              </a:ext>
            </a:extLst>
          </p:cNvPr>
          <p:cNvPicPr>
            <a:picLocks noChangeAspect="1"/>
          </p:cNvPicPr>
          <p:nvPr/>
        </p:nvPicPr>
        <p:blipFill>
          <a:blip r:embed="rId6"/>
          <a:stretch>
            <a:fillRect/>
          </a:stretch>
        </p:blipFill>
        <p:spPr>
          <a:xfrm>
            <a:off x="6932788" y="2012233"/>
            <a:ext cx="1097375" cy="676715"/>
          </a:xfrm>
          <a:prstGeom prst="rect">
            <a:avLst/>
          </a:prstGeom>
        </p:spPr>
      </p:pic>
      <p:sp>
        <p:nvSpPr>
          <p:cNvPr id="16" name="Text Box 13">
            <a:extLst>
              <a:ext uri="{FF2B5EF4-FFF2-40B4-BE49-F238E27FC236}">
                <a16:creationId xmlns:a16="http://schemas.microsoft.com/office/drawing/2014/main" id="{BD2421DB-C345-FB4D-E7DB-27E0885E1DDA}"/>
              </a:ext>
            </a:extLst>
          </p:cNvPr>
          <p:cNvSpPr txBox="1">
            <a:spLocks noChangeArrowheads="1"/>
          </p:cNvSpPr>
          <p:nvPr/>
        </p:nvSpPr>
        <p:spPr bwMode="auto">
          <a:xfrm>
            <a:off x="5400333" y="3886200"/>
            <a:ext cx="3121367" cy="237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US" sz="1800" dirty="0"/>
              <a:t>Low density fat</a:t>
            </a:r>
          </a:p>
          <a:p>
            <a:pPr eaLnBrk="1" hangingPunct="1"/>
            <a:r>
              <a:rPr lang="en-US" sz="1800" dirty="0"/>
              <a:t>Unsaturated (“good”) fat</a:t>
            </a:r>
          </a:p>
          <a:p>
            <a:pPr eaLnBrk="1" hangingPunct="1"/>
            <a:r>
              <a:rPr lang="en-US" sz="1800" dirty="0"/>
              <a:t>Olives, fish, nuts, vegetables</a:t>
            </a:r>
          </a:p>
          <a:p>
            <a:pPr eaLnBrk="1" hangingPunct="1"/>
            <a:endParaRPr lang="en-US" sz="1050" dirty="0"/>
          </a:p>
          <a:p>
            <a:pPr eaLnBrk="1" hangingPunct="1"/>
            <a:r>
              <a:rPr lang="en-US" sz="1800" dirty="0"/>
              <a:t>Vs</a:t>
            </a:r>
          </a:p>
          <a:p>
            <a:pPr eaLnBrk="1" hangingPunct="1"/>
            <a:endParaRPr lang="en-US" sz="1000" dirty="0"/>
          </a:p>
          <a:p>
            <a:pPr eaLnBrk="1" hangingPunct="1"/>
            <a:r>
              <a:rPr lang="en-US" sz="1800" dirty="0"/>
              <a:t>High density fat</a:t>
            </a:r>
          </a:p>
          <a:p>
            <a:pPr eaLnBrk="1" hangingPunct="1"/>
            <a:r>
              <a:rPr lang="en-US" sz="1800" dirty="0"/>
              <a:t>Saturated (“bad”) fat</a:t>
            </a:r>
          </a:p>
          <a:p>
            <a:pPr eaLnBrk="1" hangingPunct="1"/>
            <a:r>
              <a:rPr lang="en-US" sz="1800" dirty="0"/>
              <a:t>Butter, lard, red meat, dairy</a:t>
            </a:r>
          </a:p>
        </p:txBody>
      </p:sp>
      <p:sp>
        <p:nvSpPr>
          <p:cNvPr id="17" name="Rectangle 16">
            <a:extLst>
              <a:ext uri="{FF2B5EF4-FFF2-40B4-BE49-F238E27FC236}">
                <a16:creationId xmlns:a16="http://schemas.microsoft.com/office/drawing/2014/main" id="{C55BFC16-6ADD-A406-76A2-E8BCA5E679FE}"/>
              </a:ext>
            </a:extLst>
          </p:cNvPr>
          <p:cNvSpPr/>
          <p:nvPr/>
        </p:nvSpPr>
        <p:spPr>
          <a:xfrm>
            <a:off x="304800" y="3944140"/>
            <a:ext cx="4778033" cy="2182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0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prstGeom prst="rect">
            <a:avLst/>
          </a:prstGeom>
        </p:spPr>
        <p:txBody>
          <a:bodyPr/>
          <a:lstStyle/>
          <a:p>
            <a:r>
              <a:rPr lang="en-US" sz="2800" dirty="0"/>
              <a:t>Food labels in context</a:t>
            </a:r>
            <a:endParaRPr lang="en-US" sz="2800" dirty="0">
              <a:solidFill>
                <a:srgbClr val="666666"/>
              </a:solidFill>
              <a:cs typeface="Georgia"/>
            </a:endParaRPr>
          </a:p>
          <a:p>
            <a:endParaRPr lang="en-US" sz="1800" dirty="0"/>
          </a:p>
          <a:p>
            <a:r>
              <a:rPr lang="en-US" sz="2800" dirty="0">
                <a:solidFill>
                  <a:srgbClr val="666666"/>
                </a:solidFill>
                <a:cs typeface="Georgia"/>
              </a:rPr>
              <a:t>What’s on it</a:t>
            </a:r>
          </a:p>
          <a:p>
            <a:pPr lvl="1"/>
            <a:r>
              <a:rPr lang="en-US" sz="2400" dirty="0"/>
              <a:t>Required information on all food labels</a:t>
            </a:r>
          </a:p>
          <a:p>
            <a:pPr lvl="1"/>
            <a:r>
              <a:rPr lang="en-US" sz="2400" dirty="0"/>
              <a:t>Nutrient/health claims </a:t>
            </a:r>
          </a:p>
          <a:p>
            <a:pPr lvl="1"/>
            <a:r>
              <a:rPr lang="en-US" sz="2400" dirty="0"/>
              <a:t>Can you still eat it</a:t>
            </a:r>
          </a:p>
          <a:p>
            <a:pPr lvl="1"/>
            <a:endParaRPr lang="en-US" sz="1600" dirty="0">
              <a:solidFill>
                <a:srgbClr val="666666"/>
              </a:solidFill>
              <a:cs typeface="Georgia"/>
            </a:endParaRPr>
          </a:p>
          <a:p>
            <a:r>
              <a:rPr lang="en-US" sz="2800" dirty="0"/>
              <a:t>What’s in it</a:t>
            </a:r>
          </a:p>
          <a:p>
            <a:pPr lvl="1"/>
            <a:r>
              <a:rPr lang="en-US" sz="2400" dirty="0"/>
              <a:t>Nutritional facts label</a:t>
            </a:r>
          </a:p>
          <a:p>
            <a:pPr lvl="1"/>
            <a:r>
              <a:rPr lang="en-US" sz="2400" dirty="0"/>
              <a:t>Reading an ingredients list</a:t>
            </a:r>
          </a:p>
          <a:p>
            <a:pPr lvl="1"/>
            <a:r>
              <a:rPr lang="en-US" sz="2400" dirty="0"/>
              <a:t>Where it can go wrong</a:t>
            </a:r>
            <a:endParaRPr lang="en-US" sz="2400" dirty="0">
              <a:solidFill>
                <a:srgbClr val="666666"/>
              </a:solidFill>
            </a:endParaRPr>
          </a:p>
        </p:txBody>
      </p:sp>
      <p:sp>
        <p:nvSpPr>
          <p:cNvPr id="2" name="Title 1"/>
          <p:cNvSpPr>
            <a:spLocks noGrp="1"/>
          </p:cNvSpPr>
          <p:nvPr>
            <p:ph type="title"/>
          </p:nvPr>
        </p:nvSpPr>
        <p:spPr>
          <a:prstGeom prst="rect">
            <a:avLst/>
          </a:prstGeom>
        </p:spPr>
        <p:txBody>
          <a:bodyPr/>
          <a:lstStyle/>
          <a:p>
            <a:r>
              <a:rPr lang="en-US" sz="3200" dirty="0"/>
              <a:t>Roadmap</a:t>
            </a:r>
            <a:endParaRPr lang="en-US" sz="3200" b="1" dirty="0"/>
          </a:p>
        </p:txBody>
      </p:sp>
    </p:spTree>
    <p:extLst>
      <p:ext uri="{BB962C8B-B14F-4D97-AF65-F5344CB8AC3E}">
        <p14:creationId xmlns:p14="http://schemas.microsoft.com/office/powerpoint/2010/main" val="2126866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04840-B4E4-3DEC-CF00-01578E72FD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30C810-2CAB-07E7-3C3D-8FFE523D533B}"/>
              </a:ext>
            </a:extLst>
          </p:cNvPr>
          <p:cNvSpPr>
            <a:spLocks noGrp="1"/>
          </p:cNvSpPr>
          <p:nvPr>
            <p:ph type="title"/>
          </p:nvPr>
        </p:nvSpPr>
        <p:spPr>
          <a:xfrm>
            <a:off x="622300" y="454802"/>
            <a:ext cx="2654300" cy="1221598"/>
          </a:xfrm>
          <a:prstGeom prst="rect">
            <a:avLst/>
          </a:prstGeom>
        </p:spPr>
        <p:txBody>
          <a:bodyPr/>
          <a:lstStyle/>
          <a:p>
            <a:pPr algn="ctr"/>
            <a:r>
              <a:rPr lang="en-US" sz="3200" dirty="0"/>
              <a:t>Not all sugar is the same</a:t>
            </a:r>
            <a:endParaRPr lang="en-US" sz="3200" b="1" dirty="0"/>
          </a:p>
        </p:txBody>
      </p:sp>
      <p:pic>
        <p:nvPicPr>
          <p:cNvPr id="5" name="Picture 4">
            <a:extLst>
              <a:ext uri="{FF2B5EF4-FFF2-40B4-BE49-F238E27FC236}">
                <a16:creationId xmlns:a16="http://schemas.microsoft.com/office/drawing/2014/main" id="{E7BE150E-C0E1-8AE4-A30E-BC159D2F4D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96965" y="48953"/>
            <a:ext cx="5418460" cy="3724868"/>
          </a:xfrm>
          <a:prstGeom prst="rect">
            <a:avLst/>
          </a:prstGeom>
        </p:spPr>
      </p:pic>
      <p:pic>
        <p:nvPicPr>
          <p:cNvPr id="6" name="Picture 5">
            <a:extLst>
              <a:ext uri="{FF2B5EF4-FFF2-40B4-BE49-F238E27FC236}">
                <a16:creationId xmlns:a16="http://schemas.microsoft.com/office/drawing/2014/main" id="{077EC734-42D2-FDC8-5521-5E82003956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96964" y="3731493"/>
            <a:ext cx="5418460" cy="2394671"/>
          </a:xfrm>
          <a:prstGeom prst="rect">
            <a:avLst/>
          </a:prstGeom>
        </p:spPr>
      </p:pic>
      <p:sp>
        <p:nvSpPr>
          <p:cNvPr id="7" name="TextBox 6">
            <a:extLst>
              <a:ext uri="{FF2B5EF4-FFF2-40B4-BE49-F238E27FC236}">
                <a16:creationId xmlns:a16="http://schemas.microsoft.com/office/drawing/2014/main" id="{26734D82-A4FB-5AB7-6CA1-0B9EBCF5799D}"/>
              </a:ext>
            </a:extLst>
          </p:cNvPr>
          <p:cNvSpPr txBox="1"/>
          <p:nvPr/>
        </p:nvSpPr>
        <p:spPr>
          <a:xfrm>
            <a:off x="6858000" y="5995766"/>
            <a:ext cx="2057400" cy="369332"/>
          </a:xfrm>
          <a:prstGeom prst="rect">
            <a:avLst/>
          </a:prstGeom>
          <a:noFill/>
        </p:spPr>
        <p:txBody>
          <a:bodyPr wrap="square">
            <a:spAutoFit/>
          </a:bodyPr>
          <a:lstStyle/>
          <a:p>
            <a:pPr algn="r"/>
            <a:r>
              <a:rPr lang="en-US" sz="1800" dirty="0">
                <a:solidFill>
                  <a:srgbClr val="666666"/>
                </a:solidFill>
                <a:latin typeface="+mn-lt"/>
                <a:ea typeface="+mn-ea"/>
              </a:rPr>
              <a:t>Frost (2020). </a:t>
            </a:r>
          </a:p>
        </p:txBody>
      </p:sp>
      <p:sp>
        <p:nvSpPr>
          <p:cNvPr id="10" name="Content Placeholder 2">
            <a:extLst>
              <a:ext uri="{FF2B5EF4-FFF2-40B4-BE49-F238E27FC236}">
                <a16:creationId xmlns:a16="http://schemas.microsoft.com/office/drawing/2014/main" id="{75A03004-B999-1736-9991-90F3CB318D54}"/>
              </a:ext>
            </a:extLst>
          </p:cNvPr>
          <p:cNvSpPr>
            <a:spLocks noGrp="1"/>
          </p:cNvSpPr>
          <p:nvPr>
            <p:ph idx="1"/>
          </p:nvPr>
        </p:nvSpPr>
        <p:spPr>
          <a:xfrm>
            <a:off x="622300" y="1924050"/>
            <a:ext cx="2806700" cy="4221164"/>
          </a:xfrm>
          <a:prstGeom prst="rect">
            <a:avLst/>
          </a:prstGeom>
        </p:spPr>
        <p:txBody>
          <a:bodyPr/>
          <a:lstStyle/>
          <a:p>
            <a:r>
              <a:rPr lang="en-US" sz="2400" dirty="0">
                <a:solidFill>
                  <a:srgbClr val="666666"/>
                </a:solidFill>
                <a:cs typeface="Georgia"/>
              </a:rPr>
              <a:t>Compare the list of sweeteners to the right and discuss trends.</a:t>
            </a:r>
          </a:p>
          <a:p>
            <a:endParaRPr lang="en-US" sz="2400" dirty="0"/>
          </a:p>
          <a:p>
            <a:r>
              <a:rPr lang="en-US" sz="2400" dirty="0">
                <a:solidFill>
                  <a:srgbClr val="666666"/>
                </a:solidFill>
                <a:cs typeface="Georgia"/>
              </a:rPr>
              <a:t>Now what happens when we compare to more synthetic sweeteners.</a:t>
            </a:r>
          </a:p>
        </p:txBody>
      </p:sp>
    </p:spTree>
    <p:extLst>
      <p:ext uri="{BB962C8B-B14F-4D97-AF65-F5344CB8AC3E}">
        <p14:creationId xmlns:p14="http://schemas.microsoft.com/office/powerpoint/2010/main" val="298126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12843-4268-6461-BF9B-2D99A541565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C1BC5E-69A3-453F-D170-76E062AF9CBD}"/>
              </a:ext>
            </a:extLst>
          </p:cNvPr>
          <p:cNvSpPr>
            <a:spLocks noGrp="1"/>
          </p:cNvSpPr>
          <p:nvPr>
            <p:ph idx="1"/>
          </p:nvPr>
        </p:nvSpPr>
        <p:spPr>
          <a:xfrm>
            <a:off x="622300" y="1098708"/>
            <a:ext cx="4025900" cy="5027456"/>
          </a:xfrm>
          <a:prstGeom prst="rect">
            <a:avLst/>
          </a:prstGeom>
        </p:spPr>
        <p:txBody>
          <a:bodyPr/>
          <a:lstStyle/>
          <a:p>
            <a:r>
              <a:rPr lang="en-US" sz="2400" dirty="0">
                <a:solidFill>
                  <a:srgbClr val="666666"/>
                </a:solidFill>
                <a:cs typeface="Georgia"/>
              </a:rPr>
              <a:t>Fructose is readily taken up in the muscle and liver.</a:t>
            </a:r>
          </a:p>
          <a:p>
            <a:endParaRPr lang="en-US" sz="2400" dirty="0">
              <a:solidFill>
                <a:srgbClr val="666666"/>
              </a:solidFill>
              <a:cs typeface="Georgia"/>
            </a:endParaRPr>
          </a:p>
          <a:p>
            <a:r>
              <a:rPr lang="en-US" sz="2400" dirty="0">
                <a:solidFill>
                  <a:srgbClr val="666666"/>
                </a:solidFill>
                <a:cs typeface="Georgia"/>
              </a:rPr>
              <a:t>However, fructose uptake by the cells is not regulated by insulin. All fructose in the bloodstream </a:t>
            </a:r>
            <a:br>
              <a:rPr lang="en-US" sz="2400" dirty="0">
                <a:solidFill>
                  <a:srgbClr val="666666"/>
                </a:solidFill>
                <a:cs typeface="Georgia"/>
              </a:rPr>
            </a:br>
            <a:r>
              <a:rPr lang="en-US" sz="2400" dirty="0">
                <a:solidFill>
                  <a:srgbClr val="666666"/>
                </a:solidFill>
                <a:cs typeface="Georgia"/>
              </a:rPr>
              <a:t>is forced into catabolism.</a:t>
            </a:r>
          </a:p>
          <a:p>
            <a:r>
              <a:rPr lang="en-US" sz="2400" dirty="0">
                <a:solidFill>
                  <a:srgbClr val="666666"/>
                </a:solidFill>
                <a:cs typeface="Georgia"/>
              </a:rPr>
              <a:t>Glycolysis is regulated at step 3, but fructose enters at a later step – if not required for energy by the cells, is converted to fat.</a:t>
            </a:r>
          </a:p>
        </p:txBody>
      </p:sp>
      <p:sp>
        <p:nvSpPr>
          <p:cNvPr id="2" name="Title 1">
            <a:extLst>
              <a:ext uri="{FF2B5EF4-FFF2-40B4-BE49-F238E27FC236}">
                <a16:creationId xmlns:a16="http://schemas.microsoft.com/office/drawing/2014/main" id="{5F0ADD76-CDE8-E4D4-6BA9-AE3AA59F7657}"/>
              </a:ext>
            </a:extLst>
          </p:cNvPr>
          <p:cNvSpPr>
            <a:spLocks noGrp="1"/>
          </p:cNvSpPr>
          <p:nvPr>
            <p:ph type="title"/>
          </p:nvPr>
        </p:nvSpPr>
        <p:spPr>
          <a:prstGeom prst="rect">
            <a:avLst/>
          </a:prstGeom>
        </p:spPr>
        <p:txBody>
          <a:bodyPr/>
          <a:lstStyle/>
          <a:p>
            <a:r>
              <a:rPr lang="en-US" sz="3200" dirty="0">
                <a:ea typeface="MS PGothic" charset="0"/>
                <a:cs typeface="MS PGothic" charset="0"/>
              </a:rPr>
              <a:t>Fructose ≠ Glucose in the body</a:t>
            </a:r>
            <a:endParaRPr lang="en-US" sz="3200" b="1" dirty="0"/>
          </a:p>
        </p:txBody>
      </p:sp>
      <p:sp>
        <p:nvSpPr>
          <p:cNvPr id="7" name="TextBox 6">
            <a:extLst>
              <a:ext uri="{FF2B5EF4-FFF2-40B4-BE49-F238E27FC236}">
                <a16:creationId xmlns:a16="http://schemas.microsoft.com/office/drawing/2014/main" id="{FFB2A858-AE52-0460-40C1-5F474192C775}"/>
              </a:ext>
            </a:extLst>
          </p:cNvPr>
          <p:cNvSpPr txBox="1"/>
          <p:nvPr/>
        </p:nvSpPr>
        <p:spPr>
          <a:xfrm>
            <a:off x="6858000" y="5995766"/>
            <a:ext cx="2057400" cy="369332"/>
          </a:xfrm>
          <a:prstGeom prst="rect">
            <a:avLst/>
          </a:prstGeom>
          <a:noFill/>
        </p:spPr>
        <p:txBody>
          <a:bodyPr wrap="square">
            <a:spAutoFit/>
          </a:bodyPr>
          <a:lstStyle/>
          <a:p>
            <a:pPr algn="r"/>
            <a:r>
              <a:rPr lang="en-US" sz="1800" dirty="0">
                <a:solidFill>
                  <a:srgbClr val="666666"/>
                </a:solidFill>
                <a:latin typeface="+mn-lt"/>
                <a:ea typeface="+mn-ea"/>
              </a:rPr>
              <a:t>Frost (2020). </a:t>
            </a:r>
          </a:p>
        </p:txBody>
      </p:sp>
      <p:pic>
        <p:nvPicPr>
          <p:cNvPr id="8" name="Picture 7">
            <a:extLst>
              <a:ext uri="{FF2B5EF4-FFF2-40B4-BE49-F238E27FC236}">
                <a16:creationId xmlns:a16="http://schemas.microsoft.com/office/drawing/2014/main" id="{5A77E7FE-A60C-B4C8-652A-01DA3FADDE39}"/>
              </a:ext>
            </a:extLst>
          </p:cNvPr>
          <p:cNvPicPr>
            <a:picLocks noChangeAspect="1"/>
          </p:cNvPicPr>
          <p:nvPr/>
        </p:nvPicPr>
        <p:blipFill>
          <a:blip r:embed="rId2"/>
          <a:stretch>
            <a:fillRect/>
          </a:stretch>
        </p:blipFill>
        <p:spPr>
          <a:xfrm>
            <a:off x="4635815" y="914400"/>
            <a:ext cx="4444369" cy="4462659"/>
          </a:xfrm>
          <a:prstGeom prst="rect">
            <a:avLst/>
          </a:prstGeom>
        </p:spPr>
      </p:pic>
    </p:spTree>
    <p:extLst>
      <p:ext uri="{BB962C8B-B14F-4D97-AF65-F5344CB8AC3E}">
        <p14:creationId xmlns:p14="http://schemas.microsoft.com/office/powerpoint/2010/main" val="66126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B9543-05B4-A8CC-28BE-D36968040D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CC94D1-F5A3-FD9F-5FE6-FA2152E48E66}"/>
              </a:ext>
            </a:extLst>
          </p:cNvPr>
          <p:cNvSpPr>
            <a:spLocks noGrp="1"/>
          </p:cNvSpPr>
          <p:nvPr>
            <p:ph idx="1"/>
          </p:nvPr>
        </p:nvSpPr>
        <p:spPr>
          <a:xfrm>
            <a:off x="622300" y="1098708"/>
            <a:ext cx="5397500" cy="5027456"/>
          </a:xfrm>
          <a:prstGeom prst="rect">
            <a:avLst/>
          </a:prstGeom>
        </p:spPr>
        <p:txBody>
          <a:bodyPr/>
          <a:lstStyle/>
          <a:p>
            <a:r>
              <a:rPr lang="en-US" sz="2400" dirty="0"/>
              <a:t>“Sugar free” gummi bears</a:t>
            </a:r>
          </a:p>
          <a:p>
            <a:pPr lvl="1"/>
            <a:r>
              <a:rPr lang="en-US" sz="2000" dirty="0">
                <a:solidFill>
                  <a:srgbClr val="666666"/>
                </a:solidFill>
                <a:cs typeface="Georgia"/>
              </a:rPr>
              <a:t>Contain maltitol </a:t>
            </a:r>
            <a:r>
              <a:rPr lang="en-US" sz="2000" dirty="0"/>
              <a:t>which is know to have laxative effects</a:t>
            </a:r>
          </a:p>
          <a:p>
            <a:pPr lvl="1"/>
            <a:r>
              <a:rPr lang="en-US" sz="2000" dirty="0">
                <a:solidFill>
                  <a:srgbClr val="666666"/>
                </a:solidFill>
                <a:cs typeface="Georgia"/>
              </a:rPr>
              <a:t>(just read some Amazon revi</a:t>
            </a:r>
            <a:r>
              <a:rPr lang="en-US" sz="2000" dirty="0"/>
              <a:t>ews)</a:t>
            </a:r>
            <a:endParaRPr lang="en-US" sz="2000" dirty="0">
              <a:solidFill>
                <a:srgbClr val="666666"/>
              </a:solidFill>
              <a:cs typeface="Georgia"/>
            </a:endParaRPr>
          </a:p>
          <a:p>
            <a:endParaRPr lang="en-US" sz="2400" dirty="0"/>
          </a:p>
          <a:p>
            <a:r>
              <a:rPr lang="en-US" sz="2400" dirty="0"/>
              <a:t>Cochineal (also known as carmine)</a:t>
            </a:r>
          </a:p>
          <a:p>
            <a:pPr lvl="1"/>
            <a:r>
              <a:rPr lang="en-US" sz="2000" dirty="0"/>
              <a:t>Vibrant red dye produced from insects</a:t>
            </a:r>
          </a:p>
          <a:p>
            <a:pPr lvl="1"/>
            <a:r>
              <a:rPr lang="en-US" sz="2000" dirty="0"/>
              <a:t>Can trigger allergic reactions</a:t>
            </a:r>
          </a:p>
          <a:p>
            <a:endParaRPr lang="en-US" sz="2400" dirty="0">
              <a:solidFill>
                <a:srgbClr val="666666"/>
              </a:solidFill>
              <a:cs typeface="Georgia"/>
            </a:endParaRPr>
          </a:p>
          <a:p>
            <a:r>
              <a:rPr lang="en-US" sz="2400" dirty="0">
                <a:solidFill>
                  <a:srgbClr val="666666"/>
                </a:solidFill>
                <a:cs typeface="Georgia"/>
              </a:rPr>
              <a:t>Alcohol</a:t>
            </a:r>
          </a:p>
          <a:p>
            <a:pPr lvl="1"/>
            <a:r>
              <a:rPr lang="en-US" sz="2000" dirty="0"/>
              <a:t>Due to priority in metabolizing, often gets turned into fat as not regulated by insulin</a:t>
            </a:r>
          </a:p>
          <a:p>
            <a:pPr lvl="1"/>
            <a:r>
              <a:rPr lang="en-US" sz="2000" dirty="0"/>
              <a:t>Has 7 Calories per gram (fat has 9)</a:t>
            </a:r>
          </a:p>
          <a:p>
            <a:pPr lvl="1"/>
            <a:endParaRPr lang="en-US" sz="2000" dirty="0">
              <a:solidFill>
                <a:srgbClr val="666666"/>
              </a:solidFill>
              <a:cs typeface="Georgia"/>
            </a:endParaRPr>
          </a:p>
        </p:txBody>
      </p:sp>
      <p:sp>
        <p:nvSpPr>
          <p:cNvPr id="2" name="Title 1">
            <a:extLst>
              <a:ext uri="{FF2B5EF4-FFF2-40B4-BE49-F238E27FC236}">
                <a16:creationId xmlns:a16="http://schemas.microsoft.com/office/drawing/2014/main" id="{FD732B80-277F-A70F-D539-DFD368E781E3}"/>
              </a:ext>
            </a:extLst>
          </p:cNvPr>
          <p:cNvSpPr>
            <a:spLocks noGrp="1"/>
          </p:cNvSpPr>
          <p:nvPr>
            <p:ph type="title"/>
          </p:nvPr>
        </p:nvSpPr>
        <p:spPr>
          <a:prstGeom prst="rect">
            <a:avLst/>
          </a:prstGeom>
        </p:spPr>
        <p:txBody>
          <a:bodyPr/>
          <a:lstStyle/>
          <a:p>
            <a:r>
              <a:rPr lang="en-US" sz="3200" dirty="0">
                <a:ea typeface="MS PGothic" charset="0"/>
                <a:cs typeface="MS PGothic" charset="0"/>
              </a:rPr>
              <a:t>Other effects of food ingredients</a:t>
            </a:r>
            <a:endParaRPr lang="en-US" sz="3200" b="1" dirty="0"/>
          </a:p>
        </p:txBody>
      </p:sp>
      <p:pic>
        <p:nvPicPr>
          <p:cNvPr id="5" name="Picture 4">
            <a:extLst>
              <a:ext uri="{FF2B5EF4-FFF2-40B4-BE49-F238E27FC236}">
                <a16:creationId xmlns:a16="http://schemas.microsoft.com/office/drawing/2014/main" id="{71E5376D-7A72-8B5B-2036-128C48A58DF7}"/>
              </a:ext>
            </a:extLst>
          </p:cNvPr>
          <p:cNvPicPr>
            <a:picLocks noChangeAspect="1"/>
          </p:cNvPicPr>
          <p:nvPr/>
        </p:nvPicPr>
        <p:blipFill>
          <a:blip r:embed="rId2"/>
          <a:stretch>
            <a:fillRect/>
          </a:stretch>
        </p:blipFill>
        <p:spPr>
          <a:xfrm>
            <a:off x="6449060" y="914400"/>
            <a:ext cx="2072640" cy="2209800"/>
          </a:xfrm>
          <a:prstGeom prst="rect">
            <a:avLst/>
          </a:prstGeom>
        </p:spPr>
      </p:pic>
      <p:pic>
        <p:nvPicPr>
          <p:cNvPr id="8194" name="Picture 2">
            <a:extLst>
              <a:ext uri="{FF2B5EF4-FFF2-40B4-BE49-F238E27FC236}">
                <a16:creationId xmlns:a16="http://schemas.microsoft.com/office/drawing/2014/main" id="{0198C7A2-42EA-F9E3-C6D8-61A92CB0F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4530" y="3284930"/>
            <a:ext cx="2341699" cy="157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55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194"/>
                                        </p:tgtEl>
                                        <p:attrNameLst>
                                          <p:attrName>style.visibility</p:attrName>
                                        </p:attrNameLst>
                                      </p:cBhvr>
                                      <p:to>
                                        <p:strVal val="visible"/>
                                      </p:to>
                                    </p:set>
                                    <p:animEffect transition="in" filter="fade">
                                      <p:cBhvr>
                                        <p:cTn id="16" dur="500"/>
                                        <p:tgtEl>
                                          <p:spTgt spid="819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56391-1853-6B39-229E-2935853667B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0E9FFD-52CD-7D33-AAED-AD2D988C4F1B}"/>
              </a:ext>
            </a:extLst>
          </p:cNvPr>
          <p:cNvSpPr>
            <a:spLocks noGrp="1"/>
          </p:cNvSpPr>
          <p:nvPr>
            <p:ph idx="1"/>
          </p:nvPr>
        </p:nvSpPr>
        <p:spPr>
          <a:xfrm>
            <a:off x="622299" y="1098708"/>
            <a:ext cx="8033525" cy="5027456"/>
          </a:xfrm>
          <a:prstGeom prst="rect">
            <a:avLst/>
          </a:prstGeom>
        </p:spPr>
        <p:txBody>
          <a:bodyPr/>
          <a:lstStyle/>
          <a:p>
            <a:r>
              <a:rPr lang="en-US" sz="2400" dirty="0"/>
              <a:t>Ingredient substitutions</a:t>
            </a:r>
          </a:p>
          <a:p>
            <a:pPr lvl="1"/>
            <a:r>
              <a:rPr lang="en-US" sz="2000" dirty="0">
                <a:solidFill>
                  <a:srgbClr val="666666"/>
                </a:solidFill>
                <a:cs typeface="Georgia"/>
              </a:rPr>
              <a:t>Lowering th</a:t>
            </a:r>
            <a:r>
              <a:rPr lang="en-US" sz="2000" dirty="0"/>
              <a:t>e fat level in food to be more “healthy” often results in increased sugar</a:t>
            </a:r>
          </a:p>
          <a:p>
            <a:pPr lvl="1"/>
            <a:endParaRPr lang="en-US" sz="2000" dirty="0">
              <a:solidFill>
                <a:srgbClr val="666666"/>
              </a:solidFill>
              <a:cs typeface="Georgia"/>
            </a:endParaRPr>
          </a:p>
          <a:p>
            <a:pPr lvl="1"/>
            <a:endParaRPr lang="en-US" sz="2000" dirty="0"/>
          </a:p>
          <a:p>
            <a:pPr lvl="1"/>
            <a:endParaRPr lang="en-US" sz="2000" dirty="0">
              <a:solidFill>
                <a:srgbClr val="666666"/>
              </a:solidFill>
              <a:cs typeface="Georgia"/>
            </a:endParaRPr>
          </a:p>
          <a:p>
            <a:pPr lvl="1"/>
            <a:endParaRPr lang="en-US" sz="2000" dirty="0"/>
          </a:p>
          <a:p>
            <a:pPr lvl="1"/>
            <a:endParaRPr lang="en-US" sz="2000" dirty="0">
              <a:solidFill>
                <a:srgbClr val="666666"/>
              </a:solidFill>
              <a:cs typeface="Georgia"/>
            </a:endParaRPr>
          </a:p>
          <a:p>
            <a:pPr lvl="1"/>
            <a:endParaRPr lang="en-US" sz="2000" dirty="0"/>
          </a:p>
          <a:p>
            <a:pPr lvl="1"/>
            <a:endParaRPr lang="en-US" sz="2000" dirty="0">
              <a:solidFill>
                <a:srgbClr val="666666"/>
              </a:solidFill>
              <a:cs typeface="Georgia"/>
            </a:endParaRPr>
          </a:p>
          <a:p>
            <a:r>
              <a:rPr lang="en-US" sz="2400" dirty="0"/>
              <a:t>“Healthier” options are still high</a:t>
            </a:r>
            <a:br>
              <a:rPr lang="en-US" sz="2400" dirty="0"/>
            </a:br>
            <a:r>
              <a:rPr lang="en-US" sz="2400" dirty="0"/>
              <a:t> in sugar/fat</a:t>
            </a:r>
          </a:p>
          <a:p>
            <a:endParaRPr lang="en-US" sz="2400" dirty="0">
              <a:solidFill>
                <a:srgbClr val="666666"/>
              </a:solidFill>
              <a:cs typeface="Georgia"/>
            </a:endParaRPr>
          </a:p>
        </p:txBody>
      </p:sp>
      <p:sp>
        <p:nvSpPr>
          <p:cNvPr id="2" name="Title 1">
            <a:extLst>
              <a:ext uri="{FF2B5EF4-FFF2-40B4-BE49-F238E27FC236}">
                <a16:creationId xmlns:a16="http://schemas.microsoft.com/office/drawing/2014/main" id="{9CC04239-80AD-34FB-C31E-062643A89566}"/>
              </a:ext>
            </a:extLst>
          </p:cNvPr>
          <p:cNvSpPr>
            <a:spLocks noGrp="1"/>
          </p:cNvSpPr>
          <p:nvPr>
            <p:ph type="title"/>
          </p:nvPr>
        </p:nvSpPr>
        <p:spPr>
          <a:prstGeom prst="rect">
            <a:avLst/>
          </a:prstGeom>
        </p:spPr>
        <p:txBody>
          <a:bodyPr/>
          <a:lstStyle/>
          <a:p>
            <a:r>
              <a:rPr lang="en-US" sz="3200" dirty="0">
                <a:ea typeface="MS PGothic" charset="0"/>
                <a:cs typeface="MS PGothic" charset="0"/>
              </a:rPr>
              <a:t>Other effects of food ingredients</a:t>
            </a:r>
            <a:endParaRPr lang="en-US" sz="3200" b="1" dirty="0"/>
          </a:p>
        </p:txBody>
      </p:sp>
      <p:sp>
        <p:nvSpPr>
          <p:cNvPr id="4" name="TextBox 3">
            <a:extLst>
              <a:ext uri="{FF2B5EF4-FFF2-40B4-BE49-F238E27FC236}">
                <a16:creationId xmlns:a16="http://schemas.microsoft.com/office/drawing/2014/main" id="{2DD15D64-9DF7-4CDF-CB53-839DEF2722C1}"/>
              </a:ext>
            </a:extLst>
          </p:cNvPr>
          <p:cNvSpPr txBox="1"/>
          <p:nvPr/>
        </p:nvSpPr>
        <p:spPr>
          <a:xfrm>
            <a:off x="3733800" y="6019357"/>
            <a:ext cx="5137150" cy="369332"/>
          </a:xfrm>
          <a:prstGeom prst="rect">
            <a:avLst/>
          </a:prstGeom>
          <a:noFill/>
        </p:spPr>
        <p:txBody>
          <a:bodyPr wrap="square">
            <a:spAutoFit/>
          </a:bodyPr>
          <a:lstStyle/>
          <a:p>
            <a:pPr algn="r"/>
            <a:r>
              <a:rPr lang="en-US" sz="1800" dirty="0">
                <a:solidFill>
                  <a:srgbClr val="666666"/>
                </a:solidFill>
                <a:latin typeface="+mn-lt"/>
                <a:ea typeface="+mn-ea"/>
              </a:rPr>
              <a:t>Image source: Photos by Zack Matesich</a:t>
            </a:r>
          </a:p>
        </p:txBody>
      </p:sp>
      <p:pic>
        <p:nvPicPr>
          <p:cNvPr id="7" name="Picture 6">
            <a:extLst>
              <a:ext uri="{FF2B5EF4-FFF2-40B4-BE49-F238E27FC236}">
                <a16:creationId xmlns:a16="http://schemas.microsoft.com/office/drawing/2014/main" id="{2BCB935D-9DDC-4938-CBB4-0FA07C75DEF8}"/>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039000" y="2128606"/>
            <a:ext cx="3170886" cy="2514600"/>
          </a:xfrm>
          <a:prstGeom prst="rect">
            <a:avLst/>
          </a:prstGeom>
        </p:spPr>
      </p:pic>
      <p:pic>
        <p:nvPicPr>
          <p:cNvPr id="9" name="Picture 8">
            <a:extLst>
              <a:ext uri="{FF2B5EF4-FFF2-40B4-BE49-F238E27FC236}">
                <a16:creationId xmlns:a16="http://schemas.microsoft.com/office/drawing/2014/main" id="{17D6CB84-286F-577E-724A-D70C37D7AFDC}"/>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425012" y="1828800"/>
            <a:ext cx="3947300" cy="2877082"/>
          </a:xfrm>
          <a:prstGeom prst="rect">
            <a:avLst/>
          </a:prstGeom>
        </p:spPr>
      </p:pic>
      <p:pic>
        <p:nvPicPr>
          <p:cNvPr id="11" name="Picture 10">
            <a:extLst>
              <a:ext uri="{FF2B5EF4-FFF2-40B4-BE49-F238E27FC236}">
                <a16:creationId xmlns:a16="http://schemas.microsoft.com/office/drawing/2014/main" id="{F85A8B06-CD9B-6A2A-B2A8-8EAEBFD50EC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19537" y="863972"/>
            <a:ext cx="3866539" cy="5155385"/>
          </a:xfrm>
          <a:prstGeom prst="rect">
            <a:avLst/>
          </a:prstGeom>
        </p:spPr>
      </p:pic>
    </p:spTree>
    <p:extLst>
      <p:ext uri="{BB962C8B-B14F-4D97-AF65-F5344CB8AC3E}">
        <p14:creationId xmlns:p14="http://schemas.microsoft.com/office/powerpoint/2010/main" val="94266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500"/>
                                        <p:tgtEl>
                                          <p:spTgt spid="3">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1B437-BCF4-571C-1D80-2BC030A8D12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41B63F-18E0-51DB-3E96-79953EAE4567}"/>
              </a:ext>
            </a:extLst>
          </p:cNvPr>
          <p:cNvSpPr>
            <a:spLocks noGrp="1"/>
          </p:cNvSpPr>
          <p:nvPr>
            <p:ph idx="1"/>
          </p:nvPr>
        </p:nvSpPr>
        <p:spPr>
          <a:xfrm>
            <a:off x="622300" y="1098708"/>
            <a:ext cx="7988300" cy="5304490"/>
          </a:xfrm>
          <a:prstGeom prst="rect">
            <a:avLst/>
          </a:prstGeom>
        </p:spPr>
        <p:txBody>
          <a:bodyPr/>
          <a:lstStyle/>
          <a:p>
            <a:r>
              <a:rPr lang="en-US" sz="2400" dirty="0">
                <a:solidFill>
                  <a:srgbClr val="666666"/>
                </a:solidFill>
                <a:cs typeface="Georgia"/>
              </a:rPr>
              <a:t>Ice cream vs frozen dessert</a:t>
            </a:r>
          </a:p>
          <a:p>
            <a:pPr lvl="1"/>
            <a:r>
              <a:rPr lang="en-US" sz="2000" dirty="0"/>
              <a:t>Based on milk/cream content</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dirty="0">
              <a:solidFill>
                <a:srgbClr val="666666"/>
              </a:solidFill>
              <a:cs typeface="Georgia"/>
            </a:endParaRPr>
          </a:p>
          <a:p>
            <a:r>
              <a:rPr lang="en-US" sz="2400" dirty="0">
                <a:solidFill>
                  <a:srgbClr val="666666"/>
                </a:solidFill>
                <a:cs typeface="Georgia"/>
              </a:rPr>
              <a:t>Subway bread in UK</a:t>
            </a:r>
          </a:p>
          <a:p>
            <a:pPr lvl="1"/>
            <a:r>
              <a:rPr lang="en-US" sz="2000" dirty="0"/>
              <a:t>Classified as a confectionary due to high sugar content</a:t>
            </a:r>
          </a:p>
          <a:p>
            <a:pPr lvl="1"/>
            <a:r>
              <a:rPr lang="en-US" sz="2000" dirty="0">
                <a:solidFill>
                  <a:srgbClr val="666666"/>
                </a:solidFill>
                <a:cs typeface="Georgia"/>
              </a:rPr>
              <a:t>Subway was attempting to bypass a tax on sweets</a:t>
            </a:r>
          </a:p>
          <a:p>
            <a:endParaRPr lang="en-US" sz="2400" dirty="0">
              <a:solidFill>
                <a:srgbClr val="666666"/>
              </a:solidFill>
              <a:cs typeface="Georgia"/>
            </a:endParaRPr>
          </a:p>
        </p:txBody>
      </p:sp>
      <p:sp>
        <p:nvSpPr>
          <p:cNvPr id="2" name="Title 1">
            <a:extLst>
              <a:ext uri="{FF2B5EF4-FFF2-40B4-BE49-F238E27FC236}">
                <a16:creationId xmlns:a16="http://schemas.microsoft.com/office/drawing/2014/main" id="{34A585A4-8A4F-120F-B35C-4A4CD4E1EB46}"/>
              </a:ext>
            </a:extLst>
          </p:cNvPr>
          <p:cNvSpPr>
            <a:spLocks noGrp="1"/>
          </p:cNvSpPr>
          <p:nvPr>
            <p:ph type="title"/>
          </p:nvPr>
        </p:nvSpPr>
        <p:spPr>
          <a:prstGeom prst="rect">
            <a:avLst/>
          </a:prstGeom>
        </p:spPr>
        <p:txBody>
          <a:bodyPr/>
          <a:lstStyle/>
          <a:p>
            <a:r>
              <a:rPr lang="en-US" sz="3200" dirty="0">
                <a:ea typeface="MS PGothic" charset="0"/>
                <a:cs typeface="MS PGothic" charset="0"/>
              </a:rPr>
              <a:t>Food ingredients impacting product</a:t>
            </a:r>
            <a:endParaRPr lang="en-US" sz="3200" b="1" dirty="0"/>
          </a:p>
        </p:txBody>
      </p:sp>
      <p:pic>
        <p:nvPicPr>
          <p:cNvPr id="10" name="Picture 9">
            <a:extLst>
              <a:ext uri="{FF2B5EF4-FFF2-40B4-BE49-F238E27FC236}">
                <a16:creationId xmlns:a16="http://schemas.microsoft.com/office/drawing/2014/main" id="{4DF436AF-E5FA-BC48-5273-1D5634D11874}"/>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884239" y="1819410"/>
            <a:ext cx="4297362" cy="3053370"/>
          </a:xfrm>
          <a:prstGeom prst="rect">
            <a:avLst/>
          </a:prstGeom>
        </p:spPr>
      </p:pic>
      <p:pic>
        <p:nvPicPr>
          <p:cNvPr id="12" name="Picture 11">
            <a:extLst>
              <a:ext uri="{FF2B5EF4-FFF2-40B4-BE49-F238E27FC236}">
                <a16:creationId xmlns:a16="http://schemas.microsoft.com/office/drawing/2014/main" id="{1CDBA5BB-D527-7045-7EB0-9B4B28EDC3C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715000" y="1070133"/>
            <a:ext cx="2806700" cy="4101807"/>
          </a:xfrm>
          <a:prstGeom prst="rect">
            <a:avLst/>
          </a:prstGeom>
        </p:spPr>
      </p:pic>
      <p:sp>
        <p:nvSpPr>
          <p:cNvPr id="13" name="TextBox 12">
            <a:extLst>
              <a:ext uri="{FF2B5EF4-FFF2-40B4-BE49-F238E27FC236}">
                <a16:creationId xmlns:a16="http://schemas.microsoft.com/office/drawing/2014/main" id="{731A36EF-24B5-93B3-EAC9-7383A3F7334C}"/>
              </a:ext>
            </a:extLst>
          </p:cNvPr>
          <p:cNvSpPr txBox="1"/>
          <p:nvPr/>
        </p:nvSpPr>
        <p:spPr>
          <a:xfrm>
            <a:off x="3733800" y="6019357"/>
            <a:ext cx="5137150" cy="369332"/>
          </a:xfrm>
          <a:prstGeom prst="rect">
            <a:avLst/>
          </a:prstGeom>
          <a:noFill/>
        </p:spPr>
        <p:txBody>
          <a:bodyPr wrap="square">
            <a:spAutoFit/>
          </a:bodyPr>
          <a:lstStyle/>
          <a:p>
            <a:pPr algn="r"/>
            <a:r>
              <a:rPr lang="en-US" sz="1800" dirty="0">
                <a:solidFill>
                  <a:srgbClr val="666666"/>
                </a:solidFill>
                <a:latin typeface="+mn-lt"/>
                <a:ea typeface="+mn-ea"/>
              </a:rPr>
              <a:t>Image source: Photos by Zack Matesich</a:t>
            </a:r>
          </a:p>
        </p:txBody>
      </p:sp>
    </p:spTree>
    <p:extLst>
      <p:ext uri="{BB962C8B-B14F-4D97-AF65-F5344CB8AC3E}">
        <p14:creationId xmlns:p14="http://schemas.microsoft.com/office/powerpoint/2010/main" val="522009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B67D3-C193-585D-ED44-DACC69F6A95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82D9C3-8CA8-E66A-7E46-0D9B3816F447}"/>
              </a:ext>
            </a:extLst>
          </p:cNvPr>
          <p:cNvSpPr>
            <a:spLocks noGrp="1"/>
          </p:cNvSpPr>
          <p:nvPr>
            <p:ph idx="1"/>
          </p:nvPr>
        </p:nvSpPr>
        <p:spPr>
          <a:xfrm>
            <a:off x="622300" y="1098708"/>
            <a:ext cx="7835900" cy="5027456"/>
          </a:xfrm>
          <a:prstGeom prst="rect">
            <a:avLst/>
          </a:prstGeom>
        </p:spPr>
        <p:txBody>
          <a:bodyPr/>
          <a:lstStyle/>
          <a:p>
            <a:r>
              <a:rPr lang="en-US" sz="2400" dirty="0">
                <a:solidFill>
                  <a:srgbClr val="666666"/>
                </a:solidFill>
                <a:cs typeface="Georgia"/>
              </a:rPr>
              <a:t>Food labels are well regulated by the FDA with clear guidelines</a:t>
            </a:r>
          </a:p>
          <a:p>
            <a:endParaRPr lang="en-US" sz="2400" dirty="0"/>
          </a:p>
          <a:p>
            <a:r>
              <a:rPr lang="en-US" sz="2400" dirty="0">
                <a:solidFill>
                  <a:srgbClr val="666666"/>
                </a:solidFill>
                <a:cs typeface="Georgia"/>
              </a:rPr>
              <a:t>Areas where progress can be made on making a more uniform approach to aid consumer</a:t>
            </a:r>
          </a:p>
          <a:p>
            <a:endParaRPr lang="en-US" sz="2400" dirty="0"/>
          </a:p>
          <a:p>
            <a:r>
              <a:rPr lang="en-US" sz="2400" dirty="0"/>
              <a:t>The food ingredients list has a wealth of </a:t>
            </a:r>
            <a:r>
              <a:rPr lang="en-US" sz="2400"/>
              <a:t>informartion</a:t>
            </a:r>
            <a:endParaRPr lang="en-US" sz="2400" dirty="0">
              <a:solidFill>
                <a:srgbClr val="666666"/>
              </a:solidFill>
              <a:cs typeface="Georgia"/>
            </a:endParaRPr>
          </a:p>
          <a:p>
            <a:endParaRPr lang="en-US" sz="2400" dirty="0"/>
          </a:p>
          <a:p>
            <a:r>
              <a:rPr lang="en-US" sz="2400" dirty="0"/>
              <a:t>Interactive tool to explore nutritional facts: https://www.accessdata.fda.gov/scripts/InteractiveNutritionFactsLabel/</a:t>
            </a:r>
          </a:p>
        </p:txBody>
      </p:sp>
      <p:sp>
        <p:nvSpPr>
          <p:cNvPr id="2" name="Title 1">
            <a:extLst>
              <a:ext uri="{FF2B5EF4-FFF2-40B4-BE49-F238E27FC236}">
                <a16:creationId xmlns:a16="http://schemas.microsoft.com/office/drawing/2014/main" id="{5973A5DA-4451-F155-6769-4E1E5DE550A9}"/>
              </a:ext>
            </a:extLst>
          </p:cNvPr>
          <p:cNvSpPr>
            <a:spLocks noGrp="1"/>
          </p:cNvSpPr>
          <p:nvPr>
            <p:ph type="title"/>
          </p:nvPr>
        </p:nvSpPr>
        <p:spPr>
          <a:prstGeom prst="rect">
            <a:avLst/>
          </a:prstGeom>
        </p:spPr>
        <p:txBody>
          <a:bodyPr/>
          <a:lstStyle/>
          <a:p>
            <a:r>
              <a:rPr lang="en-US" sz="3200" dirty="0"/>
              <a:t>Bringing it all together</a:t>
            </a:r>
            <a:endParaRPr lang="en-US" sz="3200" b="1" dirty="0"/>
          </a:p>
        </p:txBody>
      </p:sp>
    </p:spTree>
    <p:extLst>
      <p:ext uri="{BB962C8B-B14F-4D97-AF65-F5344CB8AC3E}">
        <p14:creationId xmlns:p14="http://schemas.microsoft.com/office/powerpoint/2010/main" val="1622967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prstGeom prst="rect">
            <a:avLst/>
          </a:prstGeom>
        </p:spPr>
        <p:txBody>
          <a:bodyPr/>
          <a:lstStyle/>
          <a:p>
            <a:pPr lvl="0">
              <a:defRPr/>
            </a:pPr>
            <a:r>
              <a:rPr kumimoji="0" lang="en-US" sz="1800" b="0" i="0" u="none" strike="noStrike" kern="1200" cap="none" spc="0" normalizeH="0" baseline="0" noProof="0" dirty="0">
                <a:ln>
                  <a:noFill/>
                </a:ln>
                <a:solidFill>
                  <a:srgbClr val="13294B"/>
                </a:solidFill>
                <a:effectLst/>
                <a:uLnTx/>
                <a:uFillTx/>
                <a:latin typeface="Arial"/>
                <a:ea typeface="+mn-lt"/>
                <a:cs typeface="Arial"/>
              </a:rPr>
              <a:t>Albrecht, J.; Schwarz, C.; Henneman, A., University of Nebraska-Lincoln Extension. </a:t>
            </a:r>
            <a:r>
              <a:rPr kumimoji="0" lang="en-US" sz="1800" b="0" i="1" u="none" strike="noStrike" kern="1200" cap="none" spc="0" normalizeH="0" baseline="0" noProof="0" dirty="0">
                <a:ln>
                  <a:noFill/>
                </a:ln>
                <a:solidFill>
                  <a:srgbClr val="13294B"/>
                </a:solidFill>
                <a:effectLst/>
                <a:uLnTx/>
                <a:uFillTx/>
                <a:latin typeface="Arial"/>
                <a:ea typeface="+mn-lt"/>
                <a:cs typeface="Arial"/>
              </a:rPr>
              <a:t>What's on a Food Label</a:t>
            </a:r>
            <a:r>
              <a:rPr lang="en-US" sz="1800" dirty="0">
                <a:solidFill>
                  <a:srgbClr val="13294B"/>
                </a:solidFill>
                <a:ea typeface="+mn-lt"/>
                <a:cs typeface="Arial"/>
              </a:rPr>
              <a:t>, (2020) https://food.unl.edu/free-resource/whats-food-label-presentation/, </a:t>
            </a:r>
            <a:r>
              <a:rPr lang="en-US" sz="1800" dirty="0">
                <a:solidFill>
                  <a:srgbClr val="13294B"/>
                </a:solidFill>
                <a:latin typeface="Arial"/>
                <a:ea typeface="+mn-lt"/>
                <a:cs typeface="Arial"/>
              </a:rPr>
              <a:t>9 June 2026</a:t>
            </a:r>
            <a:r>
              <a:rPr kumimoji="0" lang="en-US" sz="1800" b="0" i="0" u="none" strike="noStrike" kern="1200" cap="none" spc="0" normalizeH="0" baseline="0" noProof="0" dirty="0">
                <a:ln>
                  <a:noFill/>
                </a:ln>
                <a:solidFill>
                  <a:srgbClr val="13294B"/>
                </a:solidFill>
                <a:effectLst/>
                <a:uLnTx/>
                <a:uFillTx/>
                <a:latin typeface="Arial"/>
                <a:ea typeface="+mn-lt"/>
                <a:cs typeface="Arial"/>
              </a:rPr>
              <a:t>.</a:t>
            </a:r>
          </a:p>
          <a:p>
            <a:pPr>
              <a:defRPr/>
            </a:pPr>
            <a:r>
              <a:rPr lang="en-US" sz="1800" dirty="0">
                <a:solidFill>
                  <a:srgbClr val="13294B"/>
                </a:solidFill>
                <a:ea typeface="+mn-lt"/>
                <a:cs typeface="Arial"/>
              </a:rPr>
              <a:t>Crasto, O. </a:t>
            </a:r>
            <a:r>
              <a:rPr lang="en-US" sz="1800" i="1" dirty="0">
                <a:solidFill>
                  <a:srgbClr val="13294B"/>
                </a:solidFill>
                <a:ea typeface="+mn-lt"/>
                <a:cs typeface="Arial"/>
              </a:rPr>
              <a:t>History of Food Labelling</a:t>
            </a:r>
            <a:r>
              <a:rPr lang="en-US" sz="1800" dirty="0">
                <a:solidFill>
                  <a:srgbClr val="13294B"/>
                </a:solidFill>
                <a:ea typeface="+mn-lt"/>
                <a:cs typeface="Arial"/>
              </a:rPr>
              <a:t>, (2022) https://www.foodlabelsolutions.com/info-centre/Packaged-Foods/history-of-food-labelling/, 9 June 2026.</a:t>
            </a:r>
          </a:p>
          <a:p>
            <a:pPr>
              <a:defRPr/>
            </a:pPr>
            <a:r>
              <a:rPr lang="en-US" sz="1800" dirty="0">
                <a:solidFill>
                  <a:srgbClr val="13294B"/>
                </a:solidFill>
                <a:ea typeface="+mn-lt"/>
                <a:cs typeface="Arial"/>
              </a:rPr>
              <a:t>Frohlich, X. </a:t>
            </a:r>
            <a:r>
              <a:rPr lang="en-US" sz="1800" i="1" dirty="0">
                <a:solidFill>
                  <a:srgbClr val="13294B"/>
                </a:solidFill>
                <a:ea typeface="+mn-lt"/>
                <a:cs typeface="Arial"/>
              </a:rPr>
              <a:t>Nutrition Facts labels have a complicated legacy</a:t>
            </a:r>
            <a:r>
              <a:rPr lang="en-US" sz="1800" dirty="0">
                <a:solidFill>
                  <a:srgbClr val="13294B"/>
                </a:solidFill>
                <a:ea typeface="+mn-lt"/>
                <a:cs typeface="Arial"/>
              </a:rPr>
              <a:t>, (2024) https://theconversation.com/nutrition-facts-labels-have-a-complicated-legacy-a-historian-explains-the-science-and-politics-of-translating-food-into-information-231894/, 9 June 2026.</a:t>
            </a:r>
          </a:p>
          <a:p>
            <a:pPr>
              <a:defRPr/>
            </a:pPr>
            <a:r>
              <a:rPr lang="en-US" sz="1800" dirty="0">
                <a:solidFill>
                  <a:srgbClr val="13294B"/>
                </a:solidFill>
                <a:ea typeface="+mn-lt"/>
                <a:cs typeface="Arial"/>
              </a:rPr>
              <a:t>Frost, Laura D., and S. Todd Deal. </a:t>
            </a:r>
            <a:r>
              <a:rPr lang="en-US" sz="1800" i="1" dirty="0">
                <a:solidFill>
                  <a:srgbClr val="13294B"/>
                </a:solidFill>
                <a:ea typeface="+mn-lt"/>
                <a:cs typeface="Arial"/>
              </a:rPr>
              <a:t>General, Organic, and Biological Chemistry. </a:t>
            </a:r>
            <a:r>
              <a:rPr lang="en-US" sz="1800" dirty="0">
                <a:solidFill>
                  <a:srgbClr val="13294B"/>
                </a:solidFill>
                <a:ea typeface="+mn-lt"/>
                <a:cs typeface="Arial"/>
              </a:rPr>
              <a:t>4th ed., Pearson, 2020.</a:t>
            </a:r>
          </a:p>
          <a:p>
            <a:pPr>
              <a:defRPr/>
            </a:pPr>
            <a:r>
              <a:rPr lang="en-US" sz="1800" dirty="0">
                <a:solidFill>
                  <a:srgbClr val="13294B"/>
                </a:solidFill>
                <a:ea typeface="+mn-lt"/>
                <a:cs typeface="Arial"/>
              </a:rPr>
              <a:t>Phelan, J (2021). </a:t>
            </a:r>
            <a:r>
              <a:rPr lang="en-US" sz="1800" i="1" dirty="0">
                <a:solidFill>
                  <a:srgbClr val="13294B"/>
                </a:solidFill>
                <a:ea typeface="+mn-lt"/>
                <a:cs typeface="Arial"/>
              </a:rPr>
              <a:t>What is Life? A Guide to Biology with Physiology</a:t>
            </a:r>
            <a:r>
              <a:rPr lang="en-US" sz="1800" dirty="0">
                <a:solidFill>
                  <a:srgbClr val="13294B"/>
                </a:solidFill>
                <a:ea typeface="+mn-lt"/>
                <a:cs typeface="Arial"/>
              </a:rPr>
              <a:t>. 5</a:t>
            </a:r>
            <a:r>
              <a:rPr lang="en-US" sz="1800" baseline="30000" dirty="0">
                <a:solidFill>
                  <a:srgbClr val="13294B"/>
                </a:solidFill>
                <a:ea typeface="+mn-lt"/>
                <a:cs typeface="Arial"/>
              </a:rPr>
              <a:t>th</a:t>
            </a:r>
            <a:r>
              <a:rPr lang="en-US" sz="1800" dirty="0">
                <a:solidFill>
                  <a:srgbClr val="13294B"/>
                </a:solidFill>
                <a:ea typeface="+mn-lt"/>
                <a:cs typeface="Arial"/>
              </a:rPr>
              <a:t> ed. W. H. Freeman and Company</a:t>
            </a:r>
          </a:p>
          <a:p>
            <a:pPr lvl="0">
              <a:defRPr/>
            </a:pPr>
            <a:r>
              <a:rPr kumimoji="0" lang="en-US" sz="1800" b="0" i="0" u="none" strike="noStrike" kern="1200" cap="none" spc="0" normalizeH="0" baseline="0" noProof="0" dirty="0">
                <a:ln>
                  <a:noFill/>
                </a:ln>
                <a:solidFill>
                  <a:srgbClr val="13294B"/>
                </a:solidFill>
                <a:effectLst/>
                <a:uLnTx/>
                <a:uFillTx/>
                <a:latin typeface="Arial"/>
                <a:ea typeface="+mn-lt"/>
                <a:cs typeface="Arial"/>
              </a:rPr>
              <a:t>USDA. </a:t>
            </a:r>
            <a:r>
              <a:rPr kumimoji="0" lang="en-US" sz="1800" b="0" i="1" u="none" strike="noStrike" kern="1200" cap="none" spc="0" normalizeH="0" baseline="0" noProof="0" dirty="0">
                <a:ln>
                  <a:noFill/>
                </a:ln>
                <a:solidFill>
                  <a:srgbClr val="13294B"/>
                </a:solidFill>
                <a:effectLst/>
                <a:uLnTx/>
                <a:uFillTx/>
                <a:latin typeface="Arial"/>
                <a:ea typeface="+mn-lt"/>
                <a:cs typeface="Arial"/>
              </a:rPr>
              <a:t>Guidance for Industry: Food Labeling Guide</a:t>
            </a:r>
            <a:r>
              <a:rPr kumimoji="0" lang="en-US" sz="1800" b="0" strike="noStrike" kern="1200" cap="none" spc="0" normalizeH="0" baseline="0" noProof="0" dirty="0">
                <a:ln>
                  <a:noFill/>
                </a:ln>
                <a:solidFill>
                  <a:srgbClr val="13294B"/>
                </a:solidFill>
                <a:effectLst/>
                <a:uLnTx/>
                <a:uFillTx/>
                <a:latin typeface="Arial"/>
                <a:ea typeface="+mn-lt"/>
                <a:cs typeface="Arial"/>
              </a:rPr>
              <a:t> (2013)</a:t>
            </a:r>
            <a:r>
              <a:rPr kumimoji="0" lang="en-US" sz="1800" b="0" i="0" u="none" strike="noStrike" kern="1200" cap="none" spc="0" normalizeH="0" baseline="0" noProof="0" dirty="0">
                <a:ln>
                  <a:noFill/>
                </a:ln>
                <a:solidFill>
                  <a:srgbClr val="13294B"/>
                </a:solidFill>
                <a:effectLst/>
                <a:uLnTx/>
                <a:uFillTx/>
                <a:latin typeface="Arial"/>
                <a:ea typeface="+mn-lt"/>
                <a:cs typeface="Arial"/>
              </a:rPr>
              <a:t> </a:t>
            </a:r>
            <a:r>
              <a:rPr lang="en-US" sz="1800" dirty="0">
                <a:solidFill>
                  <a:srgbClr val="13294B"/>
                </a:solidFill>
                <a:ea typeface="+mn-lt"/>
                <a:cs typeface="Arial"/>
              </a:rPr>
              <a:t>www.fda.gov/FoodLabelingGuide</a:t>
            </a:r>
            <a:r>
              <a:rPr kumimoji="0" lang="en-US" sz="1800" b="0" i="0" u="none" strike="noStrike" kern="1200" cap="none" spc="0" normalizeH="0" baseline="0" noProof="0" dirty="0">
                <a:ln>
                  <a:noFill/>
                </a:ln>
                <a:solidFill>
                  <a:srgbClr val="13294B"/>
                </a:solidFill>
                <a:effectLst/>
                <a:uLnTx/>
                <a:uFillTx/>
                <a:latin typeface="Arial"/>
                <a:ea typeface="+mn-lt"/>
                <a:cs typeface="Arial"/>
              </a:rPr>
              <a:t>. 9 June 2026.</a:t>
            </a:r>
          </a:p>
        </p:txBody>
      </p:sp>
      <p:sp>
        <p:nvSpPr>
          <p:cNvPr id="2" name="Title 1"/>
          <p:cNvSpPr>
            <a:spLocks noGrp="1"/>
          </p:cNvSpPr>
          <p:nvPr>
            <p:ph type="title"/>
          </p:nvPr>
        </p:nvSpPr>
        <p:spPr>
          <a:prstGeom prst="rect">
            <a:avLst/>
          </a:prstGeom>
        </p:spPr>
        <p:txBody>
          <a:bodyPr/>
          <a:lstStyle/>
          <a:p>
            <a:r>
              <a:rPr lang="en-US" sz="2800" dirty="0"/>
              <a:t>References</a:t>
            </a:r>
            <a:endParaRPr lang="en-US" sz="2800" b="1" dirty="0"/>
          </a:p>
        </p:txBody>
      </p:sp>
    </p:spTree>
    <p:extLst>
      <p:ext uri="{BB962C8B-B14F-4D97-AF65-F5344CB8AC3E}">
        <p14:creationId xmlns:p14="http://schemas.microsoft.com/office/powerpoint/2010/main" val="2801671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84200" y="660400"/>
            <a:ext cx="7772400" cy="2311400"/>
          </a:xfrm>
        </p:spPr>
        <p:txBody>
          <a:bodyPr/>
          <a:lstStyle/>
          <a:p>
            <a:r>
              <a:rPr lang="en-US" dirty="0"/>
              <a:t>Thank you!</a:t>
            </a:r>
            <a:br>
              <a:rPr lang="en-US" dirty="0"/>
            </a:br>
            <a:br>
              <a:rPr lang="en-US" dirty="0"/>
            </a:br>
            <a:r>
              <a:rPr lang="en-US" dirty="0"/>
              <a:t>Any questions?</a:t>
            </a:r>
          </a:p>
        </p:txBody>
      </p:sp>
      <p:sp>
        <p:nvSpPr>
          <p:cNvPr id="6" name="Subtitle 4"/>
          <p:cNvSpPr txBox="1">
            <a:spLocks/>
          </p:cNvSpPr>
          <p:nvPr/>
        </p:nvSpPr>
        <p:spPr>
          <a:xfrm>
            <a:off x="2971800" y="4648200"/>
            <a:ext cx="5791200" cy="1752600"/>
          </a:xfrm>
          <a:prstGeom prst="rect">
            <a:avLst/>
          </a:prstGeom>
        </p:spPr>
        <p:txBody>
          <a:bodyPr lIns="0" tIns="0" rIns="0" bIns="0"/>
          <a:lstStyle>
            <a:lvl1pPr marL="0" indent="0" algn="l" defTabSz="457200" rtl="0" eaLnBrk="1" latinLnBrk="0" hangingPunct="1">
              <a:spcBef>
                <a:spcPts val="0"/>
              </a:spcBef>
              <a:buFont typeface="Arial"/>
              <a:buNone/>
              <a:defRPr sz="3200" b="0" i="0" kern="1200">
                <a:solidFill>
                  <a:schemeClr val="bg1"/>
                </a:solidFill>
                <a:latin typeface="+mn-lt"/>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base">
              <a:spcAft>
                <a:spcPts val="0"/>
              </a:spcAft>
            </a:pPr>
            <a:r>
              <a:rPr lang="en-US" sz="1800" dirty="0">
                <a:solidFill>
                  <a:srgbClr val="333333"/>
                </a:solidFill>
                <a:latin typeface="Arial" panose="020B0604020202020204" pitchFamily="34" charset="0"/>
              </a:rPr>
              <a:t>Assistant Professor</a:t>
            </a:r>
            <a:br>
              <a:rPr lang="en-US" sz="1800" dirty="0">
                <a:solidFill>
                  <a:srgbClr val="333333"/>
                </a:solidFill>
                <a:latin typeface="Arial" panose="020B0604020202020204" pitchFamily="34" charset="0"/>
              </a:rPr>
            </a:br>
            <a:r>
              <a:rPr lang="en-US" sz="1800" b="1" dirty="0">
                <a:solidFill>
                  <a:srgbClr val="333333"/>
                </a:solidFill>
                <a:latin typeface="Arial" panose="020B0604020202020204" pitchFamily="34" charset="0"/>
              </a:rPr>
              <a:t>The Ohio State University</a:t>
            </a:r>
            <a:br>
              <a:rPr lang="en-US" sz="1800" dirty="0">
                <a:solidFill>
                  <a:srgbClr val="333333"/>
                </a:solidFill>
                <a:latin typeface="Arial" panose="020B0604020202020204" pitchFamily="34" charset="0"/>
              </a:rPr>
            </a:br>
            <a:r>
              <a:rPr lang="en-US" sz="1800" dirty="0">
                <a:solidFill>
                  <a:srgbClr val="861106"/>
                </a:solidFill>
                <a:latin typeface="Arial" panose="020B0604020202020204" pitchFamily="34" charset="0"/>
              </a:rPr>
              <a:t>Division of Arts, Science, and Business / Ohio State ATI</a:t>
            </a:r>
            <a:br>
              <a:rPr lang="en-US" sz="1800" dirty="0">
                <a:solidFill>
                  <a:srgbClr val="333333"/>
                </a:solidFill>
                <a:latin typeface="Arial" panose="020B0604020202020204" pitchFamily="34" charset="0"/>
              </a:rPr>
            </a:br>
            <a:r>
              <a:rPr lang="en-US" sz="1800" dirty="0">
                <a:solidFill>
                  <a:srgbClr val="333333"/>
                </a:solidFill>
                <a:latin typeface="Arial" panose="020B0604020202020204" pitchFamily="34" charset="0"/>
              </a:rPr>
              <a:t>328 Wooster Science Building</a:t>
            </a:r>
            <a:br>
              <a:rPr lang="en-US" sz="1800" dirty="0">
                <a:solidFill>
                  <a:srgbClr val="333333"/>
                </a:solidFill>
                <a:latin typeface="Arial" panose="020B0604020202020204" pitchFamily="34" charset="0"/>
              </a:rPr>
            </a:br>
            <a:r>
              <a:rPr lang="en-US" sz="1800" dirty="0">
                <a:solidFill>
                  <a:srgbClr val="333333"/>
                </a:solidFill>
                <a:latin typeface="Arial" panose="020B0604020202020204" pitchFamily="34" charset="0"/>
              </a:rPr>
              <a:t>330-462-6216 (office)</a:t>
            </a:r>
            <a:endParaRPr lang="en-US" sz="2800" dirty="0">
              <a:solidFill>
                <a:srgbClr val="201F1E"/>
              </a:solidFill>
              <a:latin typeface="Calibri" panose="020F0502020204030204" pitchFamily="34" charset="0"/>
            </a:endParaRPr>
          </a:p>
          <a:p>
            <a:pPr fontAlgn="base">
              <a:spcAft>
                <a:spcPts val="0"/>
              </a:spcAft>
            </a:pPr>
            <a:r>
              <a:rPr lang="en-US" sz="1800" dirty="0">
                <a:solidFill>
                  <a:srgbClr val="000000"/>
                </a:solidFill>
                <a:latin typeface="Arial" panose="020B0604020202020204" pitchFamily="34" charset="0"/>
              </a:rPr>
              <a:t>matesich.9@osu.edu</a:t>
            </a:r>
            <a:endParaRPr lang="en-US" sz="2800" dirty="0">
              <a:solidFill>
                <a:srgbClr val="201F1E"/>
              </a:solidFill>
              <a:latin typeface="Calibri" panose="020F0502020204030204" pitchFamily="34" charset="0"/>
            </a:endParaRPr>
          </a:p>
          <a:p>
            <a:pPr fontAlgn="auto">
              <a:spcAft>
                <a:spcPts val="0"/>
              </a:spcAft>
            </a:pPr>
            <a:endParaRPr lang="en-US" dirty="0"/>
          </a:p>
        </p:txBody>
      </p:sp>
      <p:pic>
        <p:nvPicPr>
          <p:cNvPr id="7" name="Picture 6"/>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84200" y="3649133"/>
            <a:ext cx="2063750" cy="275166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6989" y="838200"/>
            <a:ext cx="3019611" cy="2971800"/>
          </a:xfrm>
          <a:prstGeom prst="rect">
            <a:avLst/>
          </a:prstGeom>
        </p:spPr>
      </p:pic>
    </p:spTree>
    <p:extLst>
      <p:ext uri="{BB962C8B-B14F-4D97-AF65-F5344CB8AC3E}">
        <p14:creationId xmlns:p14="http://schemas.microsoft.com/office/powerpoint/2010/main" val="1249070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Food labels in context</a:t>
            </a:r>
          </a:p>
        </p:txBody>
      </p:sp>
      <p:sp>
        <p:nvSpPr>
          <p:cNvPr id="5" name="Subtitle 4"/>
          <p:cNvSpPr>
            <a:spLocks noGrp="1"/>
          </p:cNvSpPr>
          <p:nvPr>
            <p:ph type="subTitle" idx="1"/>
          </p:nvPr>
        </p:nvSpPr>
        <p:spPr>
          <a:xfrm>
            <a:off x="584200" y="2822574"/>
            <a:ext cx="6731000" cy="2740025"/>
          </a:xfrm>
        </p:spPr>
        <p:txBody>
          <a:bodyPr/>
          <a:lstStyle/>
          <a:p>
            <a:r>
              <a:rPr lang="en-US" dirty="0"/>
              <a:t>A brief historical perspective</a:t>
            </a:r>
          </a:p>
        </p:txBody>
      </p:sp>
    </p:spTree>
    <p:extLst>
      <p:ext uri="{BB962C8B-B14F-4D97-AF65-F5344CB8AC3E}">
        <p14:creationId xmlns:p14="http://schemas.microsoft.com/office/powerpoint/2010/main" val="662154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4AA0F-ADF3-2980-8F94-D1726162B25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3AE050-17BF-F742-B4C5-B05ED418211A}"/>
              </a:ext>
            </a:extLst>
          </p:cNvPr>
          <p:cNvSpPr>
            <a:spLocks noGrp="1"/>
          </p:cNvSpPr>
          <p:nvPr>
            <p:ph idx="1"/>
          </p:nvPr>
        </p:nvSpPr>
        <p:spPr>
          <a:xfrm>
            <a:off x="622300" y="1098708"/>
            <a:ext cx="3492500" cy="5302092"/>
          </a:xfrm>
          <a:prstGeom prst="rect">
            <a:avLst/>
          </a:prstGeom>
        </p:spPr>
        <p:txBody>
          <a:bodyPr/>
          <a:lstStyle/>
          <a:p>
            <a:r>
              <a:rPr lang="en-US" sz="2400" dirty="0">
                <a:solidFill>
                  <a:srgbClr val="666666"/>
                </a:solidFill>
              </a:rPr>
              <a:t>Food labels were about advertising, not information</a:t>
            </a:r>
          </a:p>
          <a:p>
            <a:r>
              <a:rPr lang="en-US" sz="2400" dirty="0"/>
              <a:t>Occasionally they would have </a:t>
            </a:r>
            <a:br>
              <a:rPr lang="en-US" sz="2400" dirty="0"/>
            </a:br>
            <a:r>
              <a:rPr lang="en-US" sz="2400" dirty="0"/>
              <a:t>ingredients listed</a:t>
            </a:r>
            <a:endParaRPr lang="en-US" sz="2400" dirty="0">
              <a:solidFill>
                <a:srgbClr val="666666"/>
              </a:solidFill>
            </a:endParaRPr>
          </a:p>
          <a:p>
            <a:endParaRPr lang="en-US" sz="1050" dirty="0"/>
          </a:p>
          <a:p>
            <a:endParaRPr lang="en-US" sz="2400" dirty="0"/>
          </a:p>
        </p:txBody>
      </p:sp>
      <p:sp>
        <p:nvSpPr>
          <p:cNvPr id="2" name="Title 1">
            <a:extLst>
              <a:ext uri="{FF2B5EF4-FFF2-40B4-BE49-F238E27FC236}">
                <a16:creationId xmlns:a16="http://schemas.microsoft.com/office/drawing/2014/main" id="{04DE80F6-411F-A0F2-63D0-1D7C821A0921}"/>
              </a:ext>
            </a:extLst>
          </p:cNvPr>
          <p:cNvSpPr>
            <a:spLocks noGrp="1"/>
          </p:cNvSpPr>
          <p:nvPr>
            <p:ph type="title"/>
          </p:nvPr>
        </p:nvSpPr>
        <p:spPr>
          <a:prstGeom prst="rect">
            <a:avLst/>
          </a:prstGeom>
        </p:spPr>
        <p:txBody>
          <a:bodyPr/>
          <a:lstStyle/>
          <a:p>
            <a:r>
              <a:rPr lang="en-US" sz="2800" dirty="0"/>
              <a:t>Historical Food Labels</a:t>
            </a:r>
            <a:endParaRPr lang="en-US" sz="2800" b="1" dirty="0"/>
          </a:p>
        </p:txBody>
      </p:sp>
      <p:pic>
        <p:nvPicPr>
          <p:cNvPr id="3074" name="Picture 2">
            <a:extLst>
              <a:ext uri="{FF2B5EF4-FFF2-40B4-BE49-F238E27FC236}">
                <a16:creationId xmlns:a16="http://schemas.microsoft.com/office/drawing/2014/main" id="{B3CD4BD8-A77D-7D94-258A-287530A37F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4298950" y="720240"/>
            <a:ext cx="4724400" cy="35275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50261A6-6DCC-FAEE-C936-4C3CB6BAD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228600" y="4262079"/>
            <a:ext cx="5810250" cy="2257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DDE5E0-AA63-BD0A-6AC4-0FEBD93B9858}"/>
              </a:ext>
            </a:extLst>
          </p:cNvPr>
          <p:cNvSpPr txBox="1"/>
          <p:nvPr/>
        </p:nvSpPr>
        <p:spPr>
          <a:xfrm>
            <a:off x="6477000" y="5995766"/>
            <a:ext cx="2438400" cy="369332"/>
          </a:xfrm>
          <a:prstGeom prst="rect">
            <a:avLst/>
          </a:prstGeom>
          <a:noFill/>
        </p:spPr>
        <p:txBody>
          <a:bodyPr wrap="square">
            <a:spAutoFit/>
          </a:bodyPr>
          <a:lstStyle/>
          <a:p>
            <a:pPr algn="r"/>
            <a:r>
              <a:rPr lang="en-US" sz="1800" dirty="0">
                <a:solidFill>
                  <a:srgbClr val="666666"/>
                </a:solidFill>
                <a:latin typeface="+mn-lt"/>
                <a:ea typeface="+mn-ea"/>
              </a:rPr>
              <a:t>Wikimedia Commons</a:t>
            </a:r>
          </a:p>
        </p:txBody>
      </p:sp>
    </p:spTree>
    <p:extLst>
      <p:ext uri="{BB962C8B-B14F-4D97-AF65-F5344CB8AC3E}">
        <p14:creationId xmlns:p14="http://schemas.microsoft.com/office/powerpoint/2010/main" val="2621389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300" y="1098708"/>
            <a:ext cx="8229600" cy="5302092"/>
          </a:xfrm>
          <a:prstGeom prst="rect">
            <a:avLst/>
          </a:prstGeom>
        </p:spPr>
        <p:txBody>
          <a:bodyPr/>
          <a:lstStyle/>
          <a:p>
            <a:r>
              <a:rPr lang="en-US" sz="2400" dirty="0">
                <a:solidFill>
                  <a:srgbClr val="666666"/>
                </a:solidFill>
              </a:rPr>
              <a:t>Prior to modern era, food was often high adulterated</a:t>
            </a:r>
          </a:p>
          <a:p>
            <a:r>
              <a:rPr lang="en-US" sz="2400" dirty="0">
                <a:solidFill>
                  <a:srgbClr val="666666"/>
                </a:solidFill>
              </a:rPr>
              <a:t>Publica</a:t>
            </a:r>
            <a:r>
              <a:rPr lang="en-US" sz="2400" dirty="0"/>
              <a:t>tion of The Jungle by Sinclair in 1905</a:t>
            </a:r>
            <a:endParaRPr lang="en-US" sz="2400" dirty="0">
              <a:solidFill>
                <a:srgbClr val="666666"/>
              </a:solidFill>
            </a:endParaRPr>
          </a:p>
          <a:p>
            <a:endParaRPr lang="en-US" sz="2400" dirty="0"/>
          </a:p>
        </p:txBody>
      </p:sp>
      <p:sp>
        <p:nvSpPr>
          <p:cNvPr id="2" name="Title 1"/>
          <p:cNvSpPr>
            <a:spLocks noGrp="1"/>
          </p:cNvSpPr>
          <p:nvPr>
            <p:ph type="title"/>
          </p:nvPr>
        </p:nvSpPr>
        <p:spPr>
          <a:prstGeom prst="rect">
            <a:avLst/>
          </a:prstGeom>
        </p:spPr>
        <p:txBody>
          <a:bodyPr/>
          <a:lstStyle/>
          <a:p>
            <a:r>
              <a:rPr lang="en-US" sz="2800" dirty="0"/>
              <a:t>Development of Food Labels</a:t>
            </a:r>
            <a:endParaRPr lang="en-US" sz="2800" b="1" dirty="0"/>
          </a:p>
        </p:txBody>
      </p:sp>
      <p:pic>
        <p:nvPicPr>
          <p:cNvPr id="1026" name="Picture 2">
            <a:extLst>
              <a:ext uri="{FF2B5EF4-FFF2-40B4-BE49-F238E27FC236}">
                <a16:creationId xmlns:a16="http://schemas.microsoft.com/office/drawing/2014/main" id="{54444139-C686-FB3C-F031-5F9C64B8BE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000"/>
          <a:stretch>
            <a:fillRect/>
          </a:stretch>
        </p:blipFill>
        <p:spPr bwMode="auto">
          <a:xfrm>
            <a:off x="762000" y="2073639"/>
            <a:ext cx="7620000" cy="3600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788161-BB84-7DE4-DAE2-A829EEDCFE2F}"/>
              </a:ext>
            </a:extLst>
          </p:cNvPr>
          <p:cNvSpPr txBox="1"/>
          <p:nvPr/>
        </p:nvSpPr>
        <p:spPr>
          <a:xfrm>
            <a:off x="6858000" y="5995766"/>
            <a:ext cx="2057400" cy="369332"/>
          </a:xfrm>
          <a:prstGeom prst="rect">
            <a:avLst/>
          </a:prstGeom>
          <a:noFill/>
        </p:spPr>
        <p:txBody>
          <a:bodyPr wrap="square">
            <a:spAutoFit/>
          </a:bodyPr>
          <a:lstStyle/>
          <a:p>
            <a:pPr algn="r"/>
            <a:r>
              <a:rPr lang="en-US" sz="1800" dirty="0">
                <a:solidFill>
                  <a:srgbClr val="666666"/>
                </a:solidFill>
                <a:latin typeface="+mn-lt"/>
                <a:ea typeface="+mn-ea"/>
              </a:rPr>
              <a:t>Crasto (2022)</a:t>
            </a:r>
          </a:p>
        </p:txBody>
      </p:sp>
    </p:spTree>
    <p:extLst>
      <p:ext uri="{BB962C8B-B14F-4D97-AF65-F5344CB8AC3E}">
        <p14:creationId xmlns:p14="http://schemas.microsoft.com/office/powerpoint/2010/main" val="4145703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F1EBF-09E8-3CAE-A9AF-3C71C5BE443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5CC670-E9E9-4F48-6B62-18E2DFD3FCF4}"/>
              </a:ext>
            </a:extLst>
          </p:cNvPr>
          <p:cNvSpPr>
            <a:spLocks noGrp="1"/>
          </p:cNvSpPr>
          <p:nvPr>
            <p:ph type="ctrTitle"/>
          </p:nvPr>
        </p:nvSpPr>
        <p:spPr/>
        <p:txBody>
          <a:bodyPr/>
          <a:lstStyle/>
          <a:p>
            <a:r>
              <a:rPr lang="en-US" dirty="0"/>
              <a:t>What’s on it</a:t>
            </a:r>
          </a:p>
        </p:txBody>
      </p:sp>
      <p:sp>
        <p:nvSpPr>
          <p:cNvPr id="5" name="Subtitle 4">
            <a:extLst>
              <a:ext uri="{FF2B5EF4-FFF2-40B4-BE49-F238E27FC236}">
                <a16:creationId xmlns:a16="http://schemas.microsoft.com/office/drawing/2014/main" id="{6B954724-B9D1-0279-4AB8-C0B1027E8423}"/>
              </a:ext>
            </a:extLst>
          </p:cNvPr>
          <p:cNvSpPr>
            <a:spLocks noGrp="1"/>
          </p:cNvSpPr>
          <p:nvPr>
            <p:ph type="subTitle" idx="1"/>
          </p:nvPr>
        </p:nvSpPr>
        <p:spPr>
          <a:xfrm>
            <a:off x="584200" y="2822574"/>
            <a:ext cx="6731000" cy="2740025"/>
          </a:xfrm>
        </p:spPr>
        <p:txBody>
          <a:bodyPr/>
          <a:lstStyle/>
          <a:p>
            <a:r>
              <a:rPr lang="en-US" dirty="0"/>
              <a:t>Important content information for food labels</a:t>
            </a:r>
          </a:p>
        </p:txBody>
      </p:sp>
    </p:spTree>
    <p:extLst>
      <p:ext uri="{BB962C8B-B14F-4D97-AF65-F5344CB8AC3E}">
        <p14:creationId xmlns:p14="http://schemas.microsoft.com/office/powerpoint/2010/main" val="3173363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B440A-7536-41EE-5833-D527D4A47C3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8CA17E-AC84-6532-7DCD-2D6D9F6A58A1}"/>
              </a:ext>
            </a:extLst>
          </p:cNvPr>
          <p:cNvSpPr>
            <a:spLocks noGrp="1"/>
          </p:cNvSpPr>
          <p:nvPr>
            <p:ph idx="1"/>
          </p:nvPr>
        </p:nvSpPr>
        <p:spPr>
          <a:xfrm>
            <a:off x="462251" y="1098708"/>
            <a:ext cx="7919749" cy="5225892"/>
          </a:xfrm>
          <a:prstGeom prst="rect">
            <a:avLst/>
          </a:prstGeom>
        </p:spPr>
        <p:txBody>
          <a:bodyPr/>
          <a:lstStyle/>
          <a:p>
            <a:r>
              <a:rPr lang="en-US" sz="2400" dirty="0">
                <a:ea typeface="+mn-lt"/>
                <a:cs typeface="+mn-lt"/>
              </a:rPr>
              <a:t>Look through the products on your table.</a:t>
            </a:r>
          </a:p>
          <a:p>
            <a:endParaRPr lang="en-US" sz="2400" dirty="0">
              <a:ea typeface="+mn-lt"/>
              <a:cs typeface="+mn-lt"/>
            </a:endParaRPr>
          </a:p>
          <a:p>
            <a:r>
              <a:rPr lang="en-US" sz="2400" dirty="0">
                <a:ea typeface="+mn-lt"/>
                <a:cs typeface="+mn-lt"/>
              </a:rPr>
              <a:t>What information appears on every item?</a:t>
            </a:r>
          </a:p>
          <a:p>
            <a:endParaRPr lang="en-US" sz="2400" dirty="0">
              <a:ea typeface="+mn-lt"/>
              <a:cs typeface="+mn-lt"/>
            </a:endParaRPr>
          </a:p>
          <a:p>
            <a:r>
              <a:rPr lang="en-US" sz="2400" dirty="0">
                <a:ea typeface="+mn-lt"/>
                <a:cs typeface="+mn-lt"/>
              </a:rPr>
              <a:t>What are some general trends you see?</a:t>
            </a:r>
          </a:p>
          <a:p>
            <a:endParaRPr lang="en-US" sz="2400" dirty="0">
              <a:ea typeface="+mn-lt"/>
              <a:cs typeface="+mn-lt"/>
            </a:endParaRPr>
          </a:p>
          <a:p>
            <a:r>
              <a:rPr lang="en-US" sz="2400" dirty="0">
                <a:ea typeface="+mn-lt"/>
                <a:cs typeface="+mn-lt"/>
              </a:rPr>
              <a:t>What are some questions you have about the labels?</a:t>
            </a:r>
          </a:p>
          <a:p>
            <a:endParaRPr lang="en-US" sz="2400" dirty="0">
              <a:ea typeface="+mn-lt"/>
              <a:cs typeface="+mn-lt"/>
            </a:endParaRPr>
          </a:p>
          <a:p>
            <a:r>
              <a:rPr lang="en-US" sz="2400" dirty="0">
                <a:ea typeface="+mn-lt"/>
                <a:cs typeface="+mn-lt"/>
              </a:rPr>
              <a:t>Is there any information you feel as though is missing?</a:t>
            </a:r>
            <a:endParaRPr lang="en-US" sz="2000" dirty="0">
              <a:ea typeface="+mn-lt"/>
              <a:cs typeface="+mn-lt"/>
            </a:endParaRPr>
          </a:p>
        </p:txBody>
      </p:sp>
      <p:sp>
        <p:nvSpPr>
          <p:cNvPr id="2" name="Title 1">
            <a:extLst>
              <a:ext uri="{FF2B5EF4-FFF2-40B4-BE49-F238E27FC236}">
                <a16:creationId xmlns:a16="http://schemas.microsoft.com/office/drawing/2014/main" id="{62FEE122-BDA0-7E68-4236-9CAB21A6B15B}"/>
              </a:ext>
            </a:extLst>
          </p:cNvPr>
          <p:cNvSpPr>
            <a:spLocks noGrp="1"/>
          </p:cNvSpPr>
          <p:nvPr>
            <p:ph type="title"/>
          </p:nvPr>
        </p:nvSpPr>
        <p:spPr>
          <a:prstGeom prst="rect">
            <a:avLst/>
          </a:prstGeom>
        </p:spPr>
        <p:txBody>
          <a:bodyPr/>
          <a:lstStyle/>
          <a:p>
            <a:r>
              <a:rPr lang="en-US" sz="2800" dirty="0"/>
              <a:t>Getting to know your food</a:t>
            </a:r>
            <a:endParaRPr lang="en-US" sz="2800" b="1" dirty="0"/>
          </a:p>
        </p:txBody>
      </p:sp>
      <p:sp>
        <p:nvSpPr>
          <p:cNvPr id="13" name="TextBox 12">
            <a:extLst>
              <a:ext uri="{FF2B5EF4-FFF2-40B4-BE49-F238E27FC236}">
                <a16:creationId xmlns:a16="http://schemas.microsoft.com/office/drawing/2014/main" id="{5F3F5D23-5580-9160-8AEB-1AF5B9EBE657}"/>
              </a:ext>
            </a:extLst>
          </p:cNvPr>
          <p:cNvSpPr txBox="1"/>
          <p:nvPr/>
        </p:nvSpPr>
        <p:spPr>
          <a:xfrm>
            <a:off x="6858000" y="5995766"/>
            <a:ext cx="2057400" cy="369332"/>
          </a:xfrm>
          <a:prstGeom prst="rect">
            <a:avLst/>
          </a:prstGeom>
          <a:noFill/>
        </p:spPr>
        <p:txBody>
          <a:bodyPr wrap="square">
            <a:spAutoFit/>
          </a:bodyPr>
          <a:lstStyle/>
          <a:p>
            <a:pPr algn="r"/>
            <a:r>
              <a:rPr lang="en-US" sz="1800" dirty="0">
                <a:solidFill>
                  <a:srgbClr val="666666"/>
                </a:solidFill>
                <a:latin typeface="+mn-lt"/>
                <a:ea typeface="+mn-ea"/>
              </a:rPr>
              <a:t>Albrecht (2020)</a:t>
            </a:r>
          </a:p>
        </p:txBody>
      </p:sp>
    </p:spTree>
    <p:extLst>
      <p:ext uri="{BB962C8B-B14F-4D97-AF65-F5344CB8AC3E}">
        <p14:creationId xmlns:p14="http://schemas.microsoft.com/office/powerpoint/2010/main" val="490658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A6254-523B-4D67-77E1-79441F76042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B01926-EEF8-9D6D-3087-F346B12C0CBA}"/>
              </a:ext>
            </a:extLst>
          </p:cNvPr>
          <p:cNvSpPr>
            <a:spLocks noGrp="1"/>
          </p:cNvSpPr>
          <p:nvPr>
            <p:ph idx="1"/>
          </p:nvPr>
        </p:nvSpPr>
        <p:spPr>
          <a:xfrm>
            <a:off x="462251" y="1098708"/>
            <a:ext cx="4109749" cy="5225892"/>
          </a:xfrm>
          <a:prstGeom prst="rect">
            <a:avLst/>
          </a:prstGeom>
        </p:spPr>
        <p:txBody>
          <a:bodyPr/>
          <a:lstStyle/>
          <a:p>
            <a:r>
              <a:rPr lang="en-US" sz="2400" dirty="0">
                <a:ea typeface="+mn-lt"/>
                <a:cs typeface="+mn-lt"/>
              </a:rPr>
              <a:t>Required information </a:t>
            </a:r>
            <a:br>
              <a:rPr lang="en-US" sz="2400" dirty="0">
                <a:ea typeface="+mn-lt"/>
                <a:cs typeface="+mn-lt"/>
              </a:rPr>
            </a:br>
            <a:r>
              <a:rPr lang="en-US" sz="2400" dirty="0">
                <a:ea typeface="+mn-lt"/>
                <a:cs typeface="+mn-lt"/>
              </a:rPr>
              <a:t>on all Food Labels:</a:t>
            </a:r>
          </a:p>
          <a:p>
            <a:endParaRPr lang="en-US" sz="2400" dirty="0">
              <a:ea typeface="+mn-lt"/>
              <a:cs typeface="+mn-lt"/>
            </a:endParaRPr>
          </a:p>
          <a:p>
            <a:pPr marL="914400" lvl="1" indent="-457200">
              <a:buFont typeface="+mj-lt"/>
              <a:buAutoNum type="alphaUcPeriod"/>
            </a:pPr>
            <a:r>
              <a:rPr lang="en-US" sz="2000" dirty="0">
                <a:ea typeface="+mn-lt"/>
                <a:cs typeface="+mn-lt"/>
              </a:rPr>
              <a:t>A statement of identity</a:t>
            </a:r>
          </a:p>
          <a:p>
            <a:pPr marL="914400" lvl="1" indent="-457200">
              <a:buFont typeface="+mj-lt"/>
              <a:buAutoNum type="alphaUcPeriod"/>
            </a:pPr>
            <a:r>
              <a:rPr lang="en-US" sz="2000" dirty="0">
                <a:ea typeface="+mn-lt"/>
                <a:cs typeface="+mn-lt"/>
              </a:rPr>
              <a:t>A net weight or contents statement </a:t>
            </a:r>
          </a:p>
          <a:p>
            <a:pPr marL="914400" lvl="1" indent="-457200">
              <a:buFont typeface="+mj-lt"/>
              <a:buAutoNum type="alphaUcPeriod"/>
            </a:pPr>
            <a:r>
              <a:rPr lang="en-US" sz="2000" dirty="0">
                <a:ea typeface="+mn-lt"/>
                <a:cs typeface="+mn-lt"/>
              </a:rPr>
              <a:t>An ingredient statement</a:t>
            </a:r>
          </a:p>
          <a:p>
            <a:pPr marL="914400" lvl="1" indent="-457200">
              <a:buFont typeface="+mj-lt"/>
              <a:buAutoNum type="alphaUcPeriod"/>
            </a:pPr>
            <a:r>
              <a:rPr lang="en-US" sz="2000" dirty="0">
                <a:ea typeface="+mn-lt"/>
                <a:cs typeface="+mn-lt"/>
              </a:rPr>
              <a:t>A statement that gives the name and place of business of the product’s manufacturer, packer, or distributor</a:t>
            </a:r>
          </a:p>
          <a:p>
            <a:pPr marL="914400" lvl="1" indent="-457200">
              <a:buFont typeface="+mj-lt"/>
              <a:buAutoNum type="alphaUcPeriod"/>
            </a:pPr>
            <a:r>
              <a:rPr lang="en-US" sz="2000" dirty="0">
                <a:ea typeface="+mn-lt"/>
                <a:cs typeface="+mn-lt"/>
              </a:rPr>
              <a:t>The Nutrition Facts label </a:t>
            </a:r>
          </a:p>
          <a:p>
            <a:pPr lvl="1"/>
            <a:endParaRPr lang="en-US" sz="2000" dirty="0">
              <a:ea typeface="+mn-lt"/>
              <a:cs typeface="+mn-lt"/>
            </a:endParaRPr>
          </a:p>
        </p:txBody>
      </p:sp>
      <p:sp>
        <p:nvSpPr>
          <p:cNvPr id="2" name="Title 1">
            <a:extLst>
              <a:ext uri="{FF2B5EF4-FFF2-40B4-BE49-F238E27FC236}">
                <a16:creationId xmlns:a16="http://schemas.microsoft.com/office/drawing/2014/main" id="{AAB99F81-E0B0-4326-E319-A91CF304B0EF}"/>
              </a:ext>
            </a:extLst>
          </p:cNvPr>
          <p:cNvSpPr>
            <a:spLocks noGrp="1"/>
          </p:cNvSpPr>
          <p:nvPr>
            <p:ph type="title"/>
          </p:nvPr>
        </p:nvSpPr>
        <p:spPr>
          <a:prstGeom prst="rect">
            <a:avLst/>
          </a:prstGeom>
        </p:spPr>
        <p:txBody>
          <a:bodyPr/>
          <a:lstStyle/>
          <a:p>
            <a:r>
              <a:rPr lang="en-US" sz="2800" dirty="0"/>
              <a:t>Food Labels</a:t>
            </a:r>
            <a:endParaRPr lang="en-US" sz="2800" b="1" dirty="0"/>
          </a:p>
        </p:txBody>
      </p:sp>
      <p:grpSp>
        <p:nvGrpSpPr>
          <p:cNvPr id="4" name="Group 3">
            <a:extLst>
              <a:ext uri="{FF2B5EF4-FFF2-40B4-BE49-F238E27FC236}">
                <a16:creationId xmlns:a16="http://schemas.microsoft.com/office/drawing/2014/main" id="{9A1BBE15-015F-DF99-470D-E1E4E3726439}"/>
              </a:ext>
            </a:extLst>
          </p:cNvPr>
          <p:cNvGrpSpPr/>
          <p:nvPr/>
        </p:nvGrpSpPr>
        <p:grpSpPr>
          <a:xfrm>
            <a:off x="4737100" y="1295400"/>
            <a:ext cx="4109749" cy="3989995"/>
            <a:chOff x="4361541" y="1670577"/>
            <a:chExt cx="4109749" cy="3989995"/>
          </a:xfrm>
        </p:grpSpPr>
        <p:pic>
          <p:nvPicPr>
            <p:cNvPr id="5" name="Picture 4" descr="Image result for list of ingredients site:gov">
              <a:extLst>
                <a:ext uri="{FF2B5EF4-FFF2-40B4-BE49-F238E27FC236}">
                  <a16:creationId xmlns:a16="http://schemas.microsoft.com/office/drawing/2014/main" id="{1BD6964E-2840-91AF-8185-7684606BB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541" y="1670577"/>
              <a:ext cx="4109749" cy="359279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6FA75AA0-5602-421C-72F5-F6AEB568FE94}"/>
                </a:ext>
              </a:extLst>
            </p:cNvPr>
            <p:cNvSpPr/>
            <p:nvPr/>
          </p:nvSpPr>
          <p:spPr>
            <a:xfrm>
              <a:off x="4487925" y="2121763"/>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7" name="Oval 6">
              <a:extLst>
                <a:ext uri="{FF2B5EF4-FFF2-40B4-BE49-F238E27FC236}">
                  <a16:creationId xmlns:a16="http://schemas.microsoft.com/office/drawing/2014/main" id="{0D014D0C-A4B2-53E5-77B0-4A4676654443}"/>
                </a:ext>
              </a:extLst>
            </p:cNvPr>
            <p:cNvSpPr/>
            <p:nvPr/>
          </p:nvSpPr>
          <p:spPr>
            <a:xfrm>
              <a:off x="4487925" y="3613106"/>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a:t>
              </a:r>
            </a:p>
          </p:txBody>
        </p:sp>
        <p:sp>
          <p:nvSpPr>
            <p:cNvPr id="8" name="Oval 7">
              <a:extLst>
                <a:ext uri="{FF2B5EF4-FFF2-40B4-BE49-F238E27FC236}">
                  <a16:creationId xmlns:a16="http://schemas.microsoft.com/office/drawing/2014/main" id="{971FA3DA-3C42-BC36-98B7-7BAD1D9C769E}"/>
                </a:ext>
              </a:extLst>
            </p:cNvPr>
            <p:cNvSpPr/>
            <p:nvPr/>
          </p:nvSpPr>
          <p:spPr>
            <a:xfrm>
              <a:off x="5380553" y="4244477"/>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9" name="Oval 8">
              <a:extLst>
                <a:ext uri="{FF2B5EF4-FFF2-40B4-BE49-F238E27FC236}">
                  <a16:creationId xmlns:a16="http://schemas.microsoft.com/office/drawing/2014/main" id="{A080170B-7A33-269C-B641-5049307BE1B5}"/>
                </a:ext>
              </a:extLst>
            </p:cNvPr>
            <p:cNvSpPr/>
            <p:nvPr/>
          </p:nvSpPr>
          <p:spPr>
            <a:xfrm>
              <a:off x="6316725" y="5180649"/>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a:t>
              </a:r>
            </a:p>
          </p:txBody>
        </p:sp>
        <p:sp>
          <p:nvSpPr>
            <p:cNvPr id="10" name="Oval 9">
              <a:extLst>
                <a:ext uri="{FF2B5EF4-FFF2-40B4-BE49-F238E27FC236}">
                  <a16:creationId xmlns:a16="http://schemas.microsoft.com/office/drawing/2014/main" id="{F5B01278-A439-9DD5-7FDD-864CF302BDC4}"/>
                </a:ext>
              </a:extLst>
            </p:cNvPr>
            <p:cNvSpPr/>
            <p:nvPr/>
          </p:nvSpPr>
          <p:spPr>
            <a:xfrm>
              <a:off x="7403471" y="2121762"/>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E</a:t>
              </a:r>
            </a:p>
          </p:txBody>
        </p:sp>
      </p:grpSp>
      <p:sp>
        <p:nvSpPr>
          <p:cNvPr id="13" name="TextBox 12">
            <a:extLst>
              <a:ext uri="{FF2B5EF4-FFF2-40B4-BE49-F238E27FC236}">
                <a16:creationId xmlns:a16="http://schemas.microsoft.com/office/drawing/2014/main" id="{8044C545-0E5C-F345-225E-D38A30D9C178}"/>
              </a:ext>
            </a:extLst>
          </p:cNvPr>
          <p:cNvSpPr txBox="1"/>
          <p:nvPr/>
        </p:nvSpPr>
        <p:spPr>
          <a:xfrm>
            <a:off x="6858000" y="5995766"/>
            <a:ext cx="2057400" cy="369332"/>
          </a:xfrm>
          <a:prstGeom prst="rect">
            <a:avLst/>
          </a:prstGeom>
          <a:noFill/>
        </p:spPr>
        <p:txBody>
          <a:bodyPr wrap="square">
            <a:spAutoFit/>
          </a:bodyPr>
          <a:lstStyle/>
          <a:p>
            <a:pPr algn="r"/>
            <a:r>
              <a:rPr lang="en-US" sz="1800" dirty="0">
                <a:solidFill>
                  <a:srgbClr val="666666"/>
                </a:solidFill>
                <a:latin typeface="+mn-lt"/>
                <a:ea typeface="+mn-ea"/>
              </a:rPr>
              <a:t>Albrecht (2020)</a:t>
            </a:r>
          </a:p>
        </p:txBody>
      </p:sp>
    </p:spTree>
    <p:extLst>
      <p:ext uri="{BB962C8B-B14F-4D97-AF65-F5344CB8AC3E}">
        <p14:creationId xmlns:p14="http://schemas.microsoft.com/office/powerpoint/2010/main" val="25616869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 Lower Right Tag">
  <a:themeElements>
    <a:clrScheme name="Butler 1">
      <a:dk1>
        <a:srgbClr val="13294B"/>
      </a:dk1>
      <a:lt1>
        <a:srgbClr val="FFFFFE"/>
      </a:lt1>
      <a:dk2>
        <a:srgbClr val="13294B"/>
      </a:dk2>
      <a:lt2>
        <a:srgbClr val="D1E0D7"/>
      </a:lt2>
      <a:accent1>
        <a:srgbClr val="00A3E0"/>
      </a:accent1>
      <a:accent2>
        <a:srgbClr val="D1E0D7"/>
      </a:accent2>
      <a:accent3>
        <a:srgbClr val="E31C79"/>
      </a:accent3>
      <a:accent4>
        <a:srgbClr val="ECE81A"/>
      </a:accent4>
      <a:accent5>
        <a:srgbClr val="26D07C"/>
      </a:accent5>
      <a:accent6>
        <a:srgbClr val="EAAA00"/>
      </a:accent6>
      <a:hlink>
        <a:srgbClr val="00A3E0"/>
      </a:hlink>
      <a:folHlink>
        <a:srgbClr val="00A3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mpac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Impac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6908</TotalTime>
  <Words>3234</Words>
  <Application>Microsoft Office PowerPoint</Application>
  <PresentationFormat>On-screen Show (4:3)</PresentationFormat>
  <Paragraphs>393</Paragraphs>
  <Slides>37</Slides>
  <Notes>9</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37</vt:i4>
      </vt:variant>
    </vt:vector>
  </HeadingPairs>
  <TitlesOfParts>
    <vt:vector size="49" baseType="lpstr">
      <vt:lpstr>MS PGothic</vt:lpstr>
      <vt:lpstr>Arial</vt:lpstr>
      <vt:lpstr>Calibri</vt:lpstr>
      <vt:lpstr>Calibri Light</vt:lpstr>
      <vt:lpstr>Cambria</vt:lpstr>
      <vt:lpstr>Georgia</vt:lpstr>
      <vt:lpstr>Times New Roman</vt:lpstr>
      <vt:lpstr>Office Theme</vt:lpstr>
      <vt:lpstr>Content - Lower Right Tag</vt:lpstr>
      <vt:lpstr>Impact Slide</vt:lpstr>
      <vt:lpstr>1_Impact Slide</vt:lpstr>
      <vt:lpstr>CS ChemDraw 64-bit Drawing</vt:lpstr>
      <vt:lpstr>Warm-up</vt:lpstr>
      <vt:lpstr>Demystifying Food Labels  and the "Can't Pronounce It - Don't Eat It" Concept</vt:lpstr>
      <vt:lpstr>Roadmap</vt:lpstr>
      <vt:lpstr>Food labels in context</vt:lpstr>
      <vt:lpstr>Historical Food Labels</vt:lpstr>
      <vt:lpstr>Development of Food Labels</vt:lpstr>
      <vt:lpstr>What’s on it</vt:lpstr>
      <vt:lpstr>Getting to know your food</vt:lpstr>
      <vt:lpstr>Food Labels</vt:lpstr>
      <vt:lpstr>Labeling</vt:lpstr>
      <vt:lpstr>Product packaging</vt:lpstr>
      <vt:lpstr>Nutrient content claims</vt:lpstr>
      <vt:lpstr>Claims that sound better than they are</vt:lpstr>
      <vt:lpstr>Making claims without support</vt:lpstr>
      <vt:lpstr>Other label claims</vt:lpstr>
      <vt:lpstr>Other label claims</vt:lpstr>
      <vt:lpstr>Other label claims</vt:lpstr>
      <vt:lpstr>Health claims</vt:lpstr>
      <vt:lpstr>Health claims</vt:lpstr>
      <vt:lpstr>Food Label Dates</vt:lpstr>
      <vt:lpstr>Progress on Food Label Dates Confusion</vt:lpstr>
      <vt:lpstr>What’s in it</vt:lpstr>
      <vt:lpstr>Nutritional Facts Panel Evolution</vt:lpstr>
      <vt:lpstr>Current Nutritional Facts Panel</vt:lpstr>
      <vt:lpstr>Serving size major changes</vt:lpstr>
      <vt:lpstr>Ingredients list</vt:lpstr>
      <vt:lpstr>Allergens in food</vt:lpstr>
      <vt:lpstr>What if you cannot pronounce it?</vt:lpstr>
      <vt:lpstr>Chemistry of fats</vt:lpstr>
      <vt:lpstr>Not all sugar is the same</vt:lpstr>
      <vt:lpstr>Fructose ≠ Glucose in the body</vt:lpstr>
      <vt:lpstr>Other effects of food ingredients</vt:lpstr>
      <vt:lpstr>Other effects of food ingredients</vt:lpstr>
      <vt:lpstr>Food ingredients impacting product</vt:lpstr>
      <vt:lpstr>Bringing it all together</vt:lpstr>
      <vt:lpstr>References</vt:lpstr>
      <vt:lpstr>Thank you!  Any questions?</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Notes</dc:title>
  <dc:creator>Zack Matesich</dc:creator>
  <cp:lastModifiedBy>Matesich, Zack</cp:lastModifiedBy>
  <cp:revision>231</cp:revision>
  <dcterms:created xsi:type="dcterms:W3CDTF">2004-10-25T14:39:44Z</dcterms:created>
  <dcterms:modified xsi:type="dcterms:W3CDTF">2026-06-11T16:48:49Z</dcterms:modified>
</cp:coreProperties>
</file>